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7"/>
  </p:notesMasterIdLst>
  <p:handoutMasterIdLst>
    <p:handoutMasterId r:id="rId8"/>
  </p:handoutMasterIdLst>
  <p:sldIdLst>
    <p:sldId id="601" r:id="rId4"/>
    <p:sldId id="607" r:id="rId5"/>
    <p:sldId id="614" r:id="rId6"/>
  </p:sldIdLst>
  <p:sldSz cx="9144000" cy="6858000" type="screen4x3"/>
  <p:notesSz cx="6797675" cy="98726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>
      <p:cViewPr varScale="1">
        <p:scale>
          <a:sx n="88" d="100"/>
          <a:sy n="88" d="100"/>
        </p:scale>
        <p:origin x="-11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FA6D2-BF90-4DC7-8069-8E2BAD970840}" type="datetimeFigureOut">
              <a:rPr lang="sv-SE" smtClean="0"/>
              <a:t>2019-05-21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A5756-E640-4842-9ECB-B0EFD6A5F45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566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ECC90-70E3-40ED-B463-D4CBD033D83A}" type="datetimeFigureOut">
              <a:rPr lang="sv-SE" smtClean="0"/>
              <a:t>2019-05-21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9213D-5F54-4385-BFF9-27502FBD8BC6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362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6120680" cy="864096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03304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42357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5171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9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2018-11-27</a:t>
            </a:r>
            <a:endParaRPr lang="en-GB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Odette Presentation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3A577-331B-49AB-975E-6B22C0B44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12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177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1418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4828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3379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3744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6560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967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0057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6559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5302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159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9050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4603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5371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4002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4764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00193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491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39372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963095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6047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472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8180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93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264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823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477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8335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019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29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227854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6" name="Bitmappsbild" r:id="rId15" imgW="2695951" imgH="1267002" progId="PBrush">
                  <p:embed/>
                </p:oleObj>
              </mc:Choice>
              <mc:Fallback>
                <p:oleObj name="Bitmappsbild" r:id="rId15" imgW="2695951" imgH="126700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672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75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14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2018-11-27</a:t>
            </a:r>
            <a:endParaRPr lang="sv-SE" dirty="0"/>
          </a:p>
        </p:txBody>
      </p:sp>
      <p:sp>
        <p:nvSpPr>
          <p:cNvPr id="1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596A-6F3F-48FD-B834-984125061EBC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807927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Bitmappsbild" r:id="rId14" imgW="2695951" imgH="1267002" progId="PBrush">
                  <p:embed/>
                </p:oleObj>
              </mc:Choice>
              <mc:Fallback>
                <p:oleObj name="Bitmappsbild" r:id="rId14" imgW="2695951" imgH="126700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526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>
                <a:latin typeface="+mn-lt"/>
                <a:cs typeface="Arial" panose="020B0604020202020204" pitchFamily="34" charset="0"/>
              </a:rPr>
              <a:t>ODETTE PLM Forum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v-SE" sz="28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Upgrade Strategies &amp; </a:t>
            </a:r>
            <a:r>
              <a:rPr lang="sv-SE" sz="28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Simplification</a:t>
            </a:r>
          </a:p>
          <a:p>
            <a:r>
              <a:rPr lang="sv-SE" sz="28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2019-05-21</a:t>
            </a:r>
            <a:endParaRPr lang="en-US" sz="28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01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402143"/>
              </p:ext>
            </p:extLst>
          </p:nvPr>
        </p:nvGraphicFramePr>
        <p:xfrm>
          <a:off x="467544" y="1412776"/>
          <a:ext cx="8136904" cy="379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="" xmlns:a16="http://schemas.microsoft.com/office/drawing/2014/main" val="925371025"/>
                    </a:ext>
                  </a:extLst>
                </a:gridCol>
                <a:gridCol w="5832648">
                  <a:extLst>
                    <a:ext uri="{9D8B030D-6E8A-4147-A177-3AD203B41FA5}">
                      <a16:colId xmlns="" xmlns:a16="http://schemas.microsoft.com/office/drawing/2014/main" val="293924675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noProof="0" dirty="0" smtClean="0">
                          <a:latin typeface="+mn-lt"/>
                          <a:cs typeface="Arial" panose="020B0604020202020204" pitchFamily="34" charset="0"/>
                        </a:rPr>
                        <a:t>Description</a:t>
                      </a:r>
                      <a:endParaRPr lang="sv-SE" sz="1200" i="1" noProof="0" dirty="0">
                        <a:solidFill>
                          <a:srgbClr val="FF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6290907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WHO - Name, Responsible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Rune Denti</a:t>
                      </a:r>
                      <a:endParaRPr lang="sv-SE" sz="1200" i="1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8492812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WHAT -</a:t>
                      </a:r>
                      <a:r>
                        <a:rPr lang="sv-SE" sz="1200" b="1" baseline="0" dirty="0" smtClean="0">
                          <a:latin typeface="+mn-lt"/>
                          <a:cs typeface="Arial" panose="020B0604020202020204" pitchFamily="34" charset="0"/>
                        </a:rPr>
                        <a:t> Short Topic</a:t>
                      </a:r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 Descriptions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b="0" i="1" dirty="0" smtClean="0">
                          <a:latin typeface="+mn-lt"/>
                        </a:rPr>
                        <a:t>Release Notes</a:t>
                      </a:r>
                      <a:r>
                        <a:rPr lang="sv-SE" sz="1200" b="0" i="1" baseline="0" dirty="0" smtClean="0">
                          <a:latin typeface="+mn-lt"/>
                        </a:rPr>
                        <a:t> </a:t>
                      </a:r>
                      <a:r>
                        <a:rPr lang="sv-SE" sz="1200" b="0" noProof="0" dirty="0" smtClean="0">
                          <a:latin typeface="+mn-lt"/>
                          <a:cs typeface="Arial" panose="020B0604020202020204" pitchFamily="34" charset="0"/>
                        </a:rPr>
                        <a:t>- More information in release notes regarding</a:t>
                      </a:r>
                      <a:r>
                        <a:rPr lang="sv-SE" sz="1200" b="0" baseline="0" noProof="0" dirty="0" smtClean="0">
                          <a:latin typeface="+mn-lt"/>
                          <a:cs typeface="Arial" panose="020B0604020202020204" pitchFamily="34" charset="0"/>
                        </a:rPr>
                        <a:t> system-related changes</a:t>
                      </a:r>
                      <a:endParaRPr lang="sv-SE" sz="1200" b="0" noProof="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="0" i="1" dirty="0" smtClean="0">
                          <a:latin typeface="+mn-lt"/>
                        </a:rPr>
                        <a:t>Compatibility</a:t>
                      </a:r>
                      <a:r>
                        <a:rPr lang="sv-SE" sz="1200" b="0" dirty="0" smtClean="0">
                          <a:latin typeface="+mn-lt"/>
                        </a:rPr>
                        <a:t> - Avoid non-value</a:t>
                      </a:r>
                      <a:r>
                        <a:rPr lang="sv-SE" sz="1200" b="0" baseline="0" dirty="0" smtClean="0">
                          <a:latin typeface="+mn-lt"/>
                        </a:rPr>
                        <a:t> dependencies forcing upgrades</a:t>
                      </a:r>
                      <a:r>
                        <a:rPr lang="sv-SE" sz="1200" b="0" noProof="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dirty="0" smtClean="0">
                          <a:latin typeface="+mn-lt"/>
                        </a:rPr>
                        <a:t>Installation</a:t>
                      </a:r>
                      <a:r>
                        <a:rPr lang="en-US" sz="1200" b="0" dirty="0" smtClean="0">
                          <a:latin typeface="+mn-lt"/>
                        </a:rPr>
                        <a:t> - Easier</a:t>
                      </a:r>
                      <a:r>
                        <a:rPr lang="en-US" sz="1200" b="0" baseline="0" dirty="0" smtClean="0">
                          <a:latin typeface="+mn-lt"/>
                        </a:rPr>
                        <a:t> deployments for different environments</a:t>
                      </a:r>
                      <a:endParaRPr lang="sv-SE" sz="1200" b="0" noProof="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dirty="0" smtClean="0">
                          <a:latin typeface="+mn-lt"/>
                        </a:rPr>
                        <a:t>Quality</a:t>
                      </a:r>
                      <a:r>
                        <a:rPr lang="en-US" sz="1200" b="0" dirty="0" smtClean="0">
                          <a:latin typeface="+mn-lt"/>
                        </a:rPr>
                        <a:t> - Less r</a:t>
                      </a:r>
                      <a:r>
                        <a:rPr lang="sv-SE" sz="1200" b="0" noProof="0" dirty="0" smtClean="0">
                          <a:latin typeface="+mn-lt"/>
                          <a:cs typeface="Arial" panose="020B0604020202020204" pitchFamily="34" charset="0"/>
                        </a:rPr>
                        <a:t>egressions</a:t>
                      </a:r>
                      <a:r>
                        <a:rPr lang="sv-SE" sz="1200" b="0" baseline="0" noProof="0" dirty="0" smtClean="0">
                          <a:latin typeface="+mn-lt"/>
                          <a:cs typeface="Arial" panose="020B0604020202020204" pitchFamily="34" charset="0"/>
                        </a:rPr>
                        <a:t> and more support in handling older data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="0" i="1" dirty="0" smtClean="0">
                          <a:latin typeface="+mn-lt"/>
                        </a:rPr>
                        <a:t>Tuning</a:t>
                      </a:r>
                      <a:r>
                        <a:rPr lang="sv-SE" sz="1200" b="0" dirty="0" smtClean="0">
                          <a:latin typeface="+mn-lt"/>
                        </a:rPr>
                        <a:t> - </a:t>
                      </a:r>
                      <a:r>
                        <a:rPr lang="sv-SE" sz="1200" b="0" noProof="0" dirty="0" smtClean="0">
                          <a:latin typeface="+mn-lt"/>
                          <a:cs typeface="Arial" panose="020B0604020202020204" pitchFamily="34" charset="0"/>
                        </a:rPr>
                        <a:t>Simpler and more extensive tuning possibilities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1426550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WHY</a:t>
                      </a:r>
                      <a:r>
                        <a:rPr lang="sv-SE" sz="1200" b="1" baseline="0" dirty="0" smtClean="0">
                          <a:latin typeface="+mn-lt"/>
                          <a:cs typeface="Arial" panose="020B0604020202020204" pitchFamily="34" charset="0"/>
                        </a:rPr>
                        <a:t> - Rationale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sv-SE" sz="1200" noProof="0" dirty="0" smtClean="0">
                          <a:latin typeface="+mn-lt"/>
                          <a:cs typeface="Arial" panose="020B0604020202020204" pitchFamily="34" charset="0"/>
                        </a:rPr>
                        <a:t>Upgrades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which are s</a:t>
                      </a:r>
                      <a:r>
                        <a:rPr lang="sv-SE" sz="1200" noProof="0" dirty="0" smtClean="0">
                          <a:latin typeface="+mn-lt"/>
                          <a:cs typeface="Arial" panose="020B0604020202020204" pitchFamily="34" charset="0"/>
                        </a:rPr>
                        <a:t>implified,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less time-consuming, and more successful  </a:t>
                      </a:r>
                      <a:endParaRPr lang="sv-SE" sz="1200" noProof="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75665464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HOW</a:t>
                      </a:r>
                      <a:r>
                        <a:rPr lang="sv-SE" sz="1200" b="1" baseline="0" dirty="0" smtClean="0">
                          <a:latin typeface="+mn-lt"/>
                          <a:cs typeface="Arial" panose="020B0604020202020204" pitchFamily="34" charset="0"/>
                        </a:rPr>
                        <a:t> -</a:t>
                      </a:r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 Method &amp; Estimated Time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0" dirty="0" smtClean="0">
                          <a:latin typeface="+mn-lt"/>
                          <a:cs typeface="Arial" panose="020B0604020202020204" pitchFamily="34" charset="0"/>
                        </a:rPr>
                        <a:t>Individual</a:t>
                      </a:r>
                      <a:r>
                        <a:rPr lang="sv-SE" sz="1200" i="0" baseline="0" dirty="0" smtClean="0">
                          <a:latin typeface="+mn-lt"/>
                          <a:cs typeface="Arial" panose="020B0604020202020204" pitchFamily="34" charset="0"/>
                        </a:rPr>
                        <a:t> work and discussions in meetings/workshops.</a:t>
                      </a:r>
                      <a:br>
                        <a:rPr lang="sv-SE" sz="1200" i="0" baseline="0" dirty="0" smtClean="0"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sv-SE" sz="1200" i="0" baseline="0" dirty="0" smtClean="0">
                          <a:latin typeface="+mn-lt"/>
                          <a:cs typeface="Arial" panose="020B0604020202020204" pitchFamily="34" charset="0"/>
                        </a:rPr>
                        <a:t>Check-point with the whole team in Augusti/September, Anders sends invitation.</a:t>
                      </a:r>
                      <a:endParaRPr lang="sv-SE" sz="1200" i="1" baseline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73073997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WHEN – Start &amp; End Time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1" baseline="0" dirty="0" smtClean="0">
                          <a:latin typeface="+mn-lt"/>
                          <a:cs typeface="Arial" panose="020B0604020202020204" pitchFamily="34" charset="0"/>
                        </a:rPr>
                        <a:t>Start Q1 2019, End Q4 2019</a:t>
                      </a:r>
                      <a:endParaRPr lang="sv-SE" sz="1200" i="1" baseline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406303184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Acceptance Criteria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noProof="0" dirty="0" smtClean="0">
                          <a:latin typeface="+mn-lt"/>
                          <a:cs typeface="Arial" panose="020B0604020202020204" pitchFamily="34" charset="0"/>
                        </a:rPr>
                        <a:t>Listing of wanted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information in release notes</a:t>
                      </a:r>
                      <a:endParaRPr lang="sv-SE" sz="1200" noProof="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Minimum compatibility levels for an upgrade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Strategies for deployments in different types of environments with minimized effort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Fewer regressions and no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deficiencies in </a:t>
                      </a: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handling of old data after upgrades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baseline="0" noProof="0" dirty="0" smtClean="0">
                          <a:latin typeface="+mn-lt"/>
                          <a:cs typeface="Arial" panose="020B0604020202020204" pitchFamily="34" charset="0"/>
                        </a:rPr>
                        <a:t>Guidelines and tools for good tuning possibilities in more areas of the system setup</a:t>
                      </a:r>
                      <a:endParaRPr lang="sv-SE" sz="1200" noProof="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762820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 smtClean="0">
                          <a:latin typeface="+mn-lt"/>
                          <a:cs typeface="Arial" panose="020B0604020202020204" pitchFamily="34" charset="0"/>
                        </a:rPr>
                        <a:t>Other</a:t>
                      </a: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sv-S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661497917"/>
                  </a:ext>
                </a:extLst>
              </a:tr>
            </a:tbl>
          </a:graphicData>
        </a:graphic>
      </p:graphicFrame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-9879" y="6493626"/>
            <a:ext cx="1053480" cy="365125"/>
          </a:xfrm>
        </p:spPr>
        <p:txBody>
          <a:bodyPr/>
          <a:lstStyle/>
          <a:p>
            <a:r>
              <a:rPr lang="en-US" dirty="0" smtClean="0"/>
              <a:t>2019-05-21</a:t>
            </a:r>
            <a:endParaRPr lang="sv-S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44016"/>
            <a:ext cx="8193088" cy="908720"/>
          </a:xfrm>
        </p:spPr>
        <p:txBody>
          <a:bodyPr>
            <a:normAutofit fontScale="90000"/>
          </a:bodyPr>
          <a:lstStyle/>
          <a:p>
            <a:r>
              <a:rPr lang="sv-SE" sz="3200" dirty="0">
                <a:latin typeface="+mn-lt"/>
                <a:cs typeface="Arial" panose="020B0604020202020204" pitchFamily="34" charset="0"/>
              </a:rPr>
              <a:t>Upgrade Strategies &amp; </a:t>
            </a:r>
            <a:r>
              <a:rPr lang="sv-SE" sz="3200" dirty="0" smtClean="0">
                <a:latin typeface="+mn-lt"/>
                <a:cs typeface="Arial" panose="020B0604020202020204" pitchFamily="34" charset="0"/>
              </a:rPr>
              <a:t>Simplification</a:t>
            </a:r>
            <a:br>
              <a:rPr lang="sv-SE" sz="3200" dirty="0" smtClean="0">
                <a:latin typeface="+mn-lt"/>
                <a:cs typeface="Arial" panose="020B0604020202020204" pitchFamily="34" charset="0"/>
              </a:rPr>
            </a:br>
            <a:r>
              <a:rPr lang="sv-SE" sz="2700" dirty="0" smtClean="0">
                <a:latin typeface="+mn-lt"/>
                <a:cs typeface="Arial" panose="020B0604020202020204" pitchFamily="34" charset="0"/>
              </a:rPr>
              <a:t>Breakdown</a:t>
            </a:r>
            <a:endParaRPr lang="sv-SE" sz="24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65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496" y="1052736"/>
            <a:ext cx="91085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/>
              <a:t>Release Notes</a:t>
            </a:r>
          </a:p>
          <a:p>
            <a:r>
              <a:rPr lang="en-US" sz="1400" dirty="0" smtClean="0"/>
              <a:t>- Release </a:t>
            </a:r>
            <a:r>
              <a:rPr lang="en-US" sz="1400" dirty="0" smtClean="0"/>
              <a:t>notes do not cover all changes (e.g. late changes) and can be hard </a:t>
            </a:r>
            <a:r>
              <a:rPr lang="en-US" sz="1400" dirty="0"/>
              <a:t>to </a:t>
            </a:r>
            <a:r>
              <a:rPr lang="en-US" sz="1400" dirty="0" smtClean="0"/>
              <a:t>interpret. Need of active </a:t>
            </a:r>
            <a:r>
              <a:rPr lang="en-US" sz="1400" dirty="0"/>
              <a:t>notifications about what is changed/included on the system/application </a:t>
            </a:r>
            <a:r>
              <a:rPr lang="en-US" sz="1400" dirty="0" smtClean="0"/>
              <a:t>level and not </a:t>
            </a:r>
            <a:r>
              <a:rPr lang="en-US" sz="1400" dirty="0"/>
              <a:t>just on the feature </a:t>
            </a:r>
            <a:r>
              <a:rPr lang="en-US" sz="1400" dirty="0" smtClean="0"/>
              <a:t>level</a:t>
            </a:r>
            <a:r>
              <a:rPr lang="en-US" sz="1400" dirty="0" smtClean="0"/>
              <a:t>.</a:t>
            </a:r>
          </a:p>
          <a:p>
            <a:r>
              <a:rPr lang="sv-SE" sz="1400" dirty="0" smtClean="0"/>
              <a:t>- Information </a:t>
            </a:r>
            <a:r>
              <a:rPr lang="sv-SE" sz="1400" dirty="0"/>
              <a:t>about known or reported bugs are not </a:t>
            </a:r>
            <a:r>
              <a:rPr lang="sv-SE" sz="1400" dirty="0" smtClean="0"/>
              <a:t>available.</a:t>
            </a:r>
            <a:endParaRPr lang="sv-SE" sz="1400" dirty="0">
              <a:solidFill>
                <a:srgbClr val="FF0000"/>
              </a:solidFill>
            </a:endParaRPr>
          </a:p>
          <a:p>
            <a:endParaRPr lang="sv-SE" sz="1400" b="1" dirty="0" smtClean="0"/>
          </a:p>
          <a:p>
            <a:r>
              <a:rPr lang="sv-SE" sz="1400" b="1" dirty="0" smtClean="0"/>
              <a:t>Compatibility</a:t>
            </a:r>
            <a:endParaRPr lang="sv-SE" sz="1600" b="1" dirty="0" smtClean="0"/>
          </a:p>
          <a:p>
            <a:r>
              <a:rPr lang="en-US" sz="1400" dirty="0" smtClean="0"/>
              <a:t>- Dependencies </a:t>
            </a:r>
            <a:r>
              <a:rPr lang="en-US" sz="1400" dirty="0"/>
              <a:t>between software components </a:t>
            </a:r>
            <a:r>
              <a:rPr lang="en-US" sz="1400" dirty="0" smtClean="0"/>
              <a:t>forces </a:t>
            </a:r>
            <a:r>
              <a:rPr lang="en-US" sz="1400" dirty="0"/>
              <a:t>upgrades of components that </a:t>
            </a:r>
            <a:r>
              <a:rPr lang="en-US" sz="1400" dirty="0" smtClean="0"/>
              <a:t>do </a:t>
            </a:r>
            <a:r>
              <a:rPr lang="en-US" sz="1400" dirty="0"/>
              <a:t>not add any value to </a:t>
            </a:r>
            <a:r>
              <a:rPr lang="en-US" sz="1400" dirty="0" smtClean="0"/>
              <a:t>business. Instead, </a:t>
            </a:r>
            <a:r>
              <a:rPr lang="en-US" sz="1400" dirty="0"/>
              <a:t>it </a:t>
            </a:r>
            <a:r>
              <a:rPr lang="en-US" sz="1400" dirty="0" smtClean="0"/>
              <a:t>drives upgrade complexity and increases </a:t>
            </a:r>
            <a:r>
              <a:rPr lang="en-US" sz="1400" dirty="0"/>
              <a:t>risk, lead-time and </a:t>
            </a:r>
            <a:r>
              <a:rPr lang="en-US" sz="1400" dirty="0" smtClean="0"/>
              <a:t>cost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sv-SE" sz="1400" dirty="0"/>
              <a:t>Unclear recommendations which software components to choose. Vendors seem not to have tested all combinations. </a:t>
            </a:r>
            <a:endParaRPr lang="sv-SE" sz="1400" dirty="0" smtClean="0"/>
          </a:p>
          <a:p>
            <a:r>
              <a:rPr lang="en-US" sz="1400" dirty="0" smtClean="0"/>
              <a:t>- Late </a:t>
            </a:r>
            <a:r>
              <a:rPr lang="en-US" sz="1400" dirty="0"/>
              <a:t>compatibility changes.</a:t>
            </a:r>
            <a:endParaRPr lang="sv-SE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Installation</a:t>
            </a:r>
            <a:endParaRPr lang="en-US" sz="1400" b="1" dirty="0" smtClean="0"/>
          </a:p>
          <a:p>
            <a:r>
              <a:rPr lang="en-US" sz="1400" dirty="0" smtClean="0"/>
              <a:t>- Installation methods are </a:t>
            </a:r>
            <a:r>
              <a:rPr lang="en-US" sz="1400" dirty="0"/>
              <a:t>not suited for larger companies with several different </a:t>
            </a:r>
            <a:r>
              <a:rPr lang="en-US" sz="1400" dirty="0" smtClean="0"/>
              <a:t>environments, e.g. not </a:t>
            </a:r>
            <a:r>
              <a:rPr lang="en-US" sz="1400" dirty="0"/>
              <a:t>possible to load </a:t>
            </a:r>
            <a:r>
              <a:rPr lang="en-US" sz="1400" dirty="0" smtClean="0"/>
              <a:t>everything </a:t>
            </a:r>
            <a:r>
              <a:rPr lang="en-US" sz="1400" dirty="0"/>
              <a:t>from a </a:t>
            </a:r>
            <a:r>
              <a:rPr lang="en-US" sz="1400" dirty="0" smtClean="0"/>
              <a:t>template, but requires </a:t>
            </a:r>
            <a:r>
              <a:rPr lang="en-US" sz="1400" dirty="0"/>
              <a:t>GUI </a:t>
            </a:r>
            <a:r>
              <a:rPr lang="en-US" sz="1400" dirty="0" smtClean="0"/>
              <a:t>interaction.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Quality</a:t>
            </a:r>
            <a:endParaRPr lang="en-US" sz="1400" b="1" dirty="0"/>
          </a:p>
          <a:p>
            <a:r>
              <a:rPr lang="en-US" sz="1400" dirty="0" smtClean="0"/>
              <a:t>- Product </a:t>
            </a:r>
            <a:r>
              <a:rPr lang="en-US" sz="1400" dirty="0"/>
              <a:t>quality forces several test loops on new maintenance releases due regressions or older release's deficiencies in handling old data. Need for better consistency and quality between maintenance releases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sv-SE" sz="1400" dirty="0"/>
              <a:t>Reported bugs need </a:t>
            </a:r>
            <a:r>
              <a:rPr lang="sv-SE" sz="1400" dirty="0" smtClean="0"/>
              <a:t>a new</a:t>
            </a:r>
            <a:r>
              <a:rPr lang="sv-SE" sz="1400" dirty="0"/>
              <a:t> maintenance </a:t>
            </a:r>
            <a:r>
              <a:rPr lang="sv-SE" sz="1400" dirty="0" smtClean="0"/>
              <a:t>release , but </a:t>
            </a:r>
            <a:r>
              <a:rPr lang="sv-SE" sz="1400" dirty="0"/>
              <a:t>the process is </a:t>
            </a:r>
            <a:r>
              <a:rPr lang="sv-SE" sz="1400" dirty="0" smtClean="0"/>
              <a:t>too slow (upgrade</a:t>
            </a:r>
            <a:r>
              <a:rPr lang="sv-SE" sz="1400" dirty="0"/>
              <a:t> to </a:t>
            </a:r>
            <a:r>
              <a:rPr lang="sv-SE" sz="1400" dirty="0" smtClean="0"/>
              <a:t>a new</a:t>
            </a:r>
            <a:r>
              <a:rPr lang="sv-SE" sz="1400" dirty="0"/>
              <a:t> release can take a </a:t>
            </a:r>
            <a:r>
              <a:rPr lang="sv-SE" sz="1400" dirty="0" smtClean="0"/>
              <a:t>year).</a:t>
            </a:r>
          </a:p>
          <a:p>
            <a:r>
              <a:rPr lang="sv-SE" sz="1400" dirty="0" smtClean="0"/>
              <a:t>- Every </a:t>
            </a:r>
            <a:r>
              <a:rPr lang="sv-SE" sz="1400" dirty="0"/>
              <a:t>patch needs a total test loop of all methods</a:t>
            </a:r>
            <a:r>
              <a:rPr lang="sv-SE" sz="1400" dirty="0" smtClean="0"/>
              <a:t>. 3rd party code changes not possible to test at an early stage with PLM vendor.  Deprecated </a:t>
            </a:r>
            <a:r>
              <a:rPr lang="sv-SE" sz="1400" dirty="0"/>
              <a:t>functions that is partly removed and not working. </a:t>
            </a:r>
          </a:p>
          <a:p>
            <a:endParaRPr lang="sv-SE" sz="1400" b="1" dirty="0" smtClean="0"/>
          </a:p>
          <a:p>
            <a:r>
              <a:rPr lang="sv-SE" sz="1400" b="1" dirty="0" smtClean="0"/>
              <a:t>Tuning</a:t>
            </a:r>
            <a:endParaRPr lang="sv-SE" sz="1400" b="1" dirty="0" smtClean="0"/>
          </a:p>
          <a:p>
            <a:r>
              <a:rPr lang="sv-SE" sz="1400" dirty="0" smtClean="0"/>
              <a:t>- Simpler and more extensive tuning possibilities after release upgrades, e.g. </a:t>
            </a:r>
            <a:r>
              <a:rPr lang="sv-SE" sz="1400" dirty="0"/>
              <a:t>f</a:t>
            </a:r>
            <a:r>
              <a:rPr lang="sv-SE" sz="1400" dirty="0" smtClean="0"/>
              <a:t>or performance improvements. </a:t>
            </a: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 smtClean="0"/>
              <a:t>- </a:t>
            </a:r>
            <a:r>
              <a:rPr lang="sv-SE" sz="1400" dirty="0"/>
              <a:t>Better performance </a:t>
            </a:r>
            <a:r>
              <a:rPr lang="sv-SE" sz="1400" dirty="0" smtClean="0"/>
              <a:t>guides. Hard </a:t>
            </a:r>
            <a:r>
              <a:rPr lang="sv-SE" sz="1400" dirty="0"/>
              <a:t>to calculate/test performance before </a:t>
            </a:r>
            <a:r>
              <a:rPr lang="sv-SE" sz="1400" dirty="0" smtClean="0"/>
              <a:t>and after an upgrade.</a:t>
            </a:r>
            <a:endParaRPr lang="sv-SE" sz="1400" dirty="0"/>
          </a:p>
          <a:p>
            <a:endParaRPr lang="sv-SE" sz="14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44016"/>
            <a:ext cx="8193088" cy="908720"/>
          </a:xfrm>
        </p:spPr>
        <p:txBody>
          <a:bodyPr>
            <a:normAutofit fontScale="90000"/>
          </a:bodyPr>
          <a:lstStyle/>
          <a:p>
            <a:r>
              <a:rPr lang="sv-SE" sz="3200" dirty="0">
                <a:latin typeface="+mn-lt"/>
                <a:cs typeface="Arial" panose="020B0604020202020204" pitchFamily="34" charset="0"/>
              </a:rPr>
              <a:t>Upgrade Strategies &amp; </a:t>
            </a:r>
            <a:r>
              <a:rPr lang="sv-SE" sz="3200" dirty="0" smtClean="0">
                <a:latin typeface="+mn-lt"/>
                <a:cs typeface="Arial" panose="020B0604020202020204" pitchFamily="34" charset="0"/>
              </a:rPr>
              <a:t>Simplification</a:t>
            </a:r>
            <a:br>
              <a:rPr lang="sv-SE" sz="3200" dirty="0" smtClean="0">
                <a:latin typeface="+mn-lt"/>
                <a:cs typeface="Arial" panose="020B0604020202020204" pitchFamily="34" charset="0"/>
              </a:rPr>
            </a:br>
            <a:r>
              <a:rPr lang="sv-SE" sz="2700" dirty="0" smtClean="0">
                <a:latin typeface="+mn-lt"/>
                <a:cs typeface="Arial" panose="020B0604020202020204" pitchFamily="34" charset="0"/>
              </a:rPr>
              <a:t>Breakdown</a:t>
            </a:r>
            <a:endParaRPr lang="sv-SE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-9879" y="6493626"/>
            <a:ext cx="1053480" cy="365125"/>
          </a:xfrm>
        </p:spPr>
        <p:txBody>
          <a:bodyPr/>
          <a:lstStyle/>
          <a:p>
            <a:r>
              <a:rPr lang="en-US" dirty="0" smtClean="0"/>
              <a:t>2019-05-21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4097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 DHL 2013-09-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 DHL 2013-09-24</Template>
  <TotalTime>19228</TotalTime>
  <Words>218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Pres DHL 2013-09-24</vt:lpstr>
      <vt:lpstr>Anpassad formgivning</vt:lpstr>
      <vt:lpstr>1_Anpassad formgivning</vt:lpstr>
      <vt:lpstr>Bitmappsbild</vt:lpstr>
      <vt:lpstr>ODETTE PLM Forum</vt:lpstr>
      <vt:lpstr>Upgrade Strategies &amp; Simplification Breakdown</vt:lpstr>
      <vt:lpstr>Upgrade Strategies &amp; Simplification Breakdown</vt:lpstr>
    </vt:vector>
  </TitlesOfParts>
  <Company>Svenskt Naringsliv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Lindgren, Sten</dc:creator>
  <cp:lastModifiedBy>Denti Rune</cp:lastModifiedBy>
  <cp:revision>420</cp:revision>
  <cp:lastPrinted>2015-04-17T06:53:53Z</cp:lastPrinted>
  <dcterms:created xsi:type="dcterms:W3CDTF">2013-09-24T07:07:42Z</dcterms:created>
  <dcterms:modified xsi:type="dcterms:W3CDTF">2019-05-22T21:29:38Z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SetBy">
    <vt:lpwstr>rolf.thomer@scania.com</vt:lpwstr>
  </property>
  <property fmtid="{D5CDD505-2E9C-101B-9397-08002B2CF9AE}" pid="6" name="MSIP_Label_a7f2ec83-e677-438d-afb7-4c7c0dbc872b_SetDate">
    <vt:lpwstr>2018-02-13T10:17:51.3973863+01:00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