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78" r:id="rId5"/>
    <p:sldId id="269" r:id="rId6"/>
    <p:sldId id="279" r:id="rId7"/>
    <p:sldId id="282" r:id="rId8"/>
    <p:sldId id="283" r:id="rId9"/>
    <p:sldId id="270" r:id="rId10"/>
    <p:sldId id="28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7E1DD"/>
    <a:srgbClr val="00594B"/>
    <a:srgbClr val="BCDCD7"/>
    <a:srgbClr val="7BC1B5"/>
    <a:srgbClr val="3F82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4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105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75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97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443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50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54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541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723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375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60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52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0832-8AFE-41B4-A7A8-56078FC0A108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C3AF9-83E0-406C-B8B0-5B8545B4F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83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7030832-8AFE-41B4-A7A8-56078FC0A108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74C3AF9-83E0-406C-B8B0-5B8545B4F0FE}" type="slidenum">
              <a:rPr lang="en-US" smtClean="0"/>
              <a:pPr/>
              <a:t>‹#›</a:t>
            </a:fld>
            <a:endParaRPr lang="en-US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05587274"/>
              </p:ext>
            </p:extLst>
          </p:nvPr>
        </p:nvGraphicFramePr>
        <p:xfrm>
          <a:off x="10420212" y="157991"/>
          <a:ext cx="1600200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Bitmappsbild" r:id="rId14" imgW="2695951" imgH="1267002" progId="PBrush">
                  <p:embed/>
                </p:oleObj>
              </mc:Choice>
              <mc:Fallback>
                <p:oleObj name="Bitmappsbild" r:id="rId14" imgW="2695951" imgH="1267002" progId="PBrush">
                  <p:embed/>
                  <p:pic>
                    <p:nvPicPr>
                      <p:cNvPr id="7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0212" y="157991"/>
                        <a:ext cx="1600200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1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baseline="0">
          <a:solidFill>
            <a:srgbClr val="00594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838765" cy="2387600"/>
          </a:xfrm>
        </p:spPr>
        <p:txBody>
          <a:bodyPr>
            <a:normAutofit/>
          </a:bodyPr>
          <a:lstStyle/>
          <a:p>
            <a:r>
              <a:rPr lang="sv-SE" sz="4400" dirty="0" smtClean="0"/>
              <a:t>Structure and Configuration WG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>
                <a:latin typeface="Arial" panose="020B0604020202020204" pitchFamily="34" charset="0"/>
                <a:cs typeface="Arial" panose="020B0604020202020204" pitchFamily="34" charset="0"/>
              </a:rPr>
              <a:t>Status report</a:t>
            </a:r>
          </a:p>
          <a:p>
            <a:r>
              <a:rPr lang="sv-SE" dirty="0" smtClean="0">
                <a:latin typeface="Arial" panose="020B0604020202020204" pitchFamily="34" charset="0"/>
                <a:cs typeface="Arial" panose="020B0604020202020204" pitchFamily="34" charset="0"/>
              </a:rPr>
              <a:t>ODETTE </a:t>
            </a:r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PLM Forum</a:t>
            </a:r>
            <a:endParaRPr lang="sv-S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9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Decisions and support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49000" cy="4351338"/>
          </a:xfrm>
        </p:spPr>
        <p:txBody>
          <a:bodyPr/>
          <a:lstStyle/>
          <a:p>
            <a:r>
              <a:rPr lang="sv-SE" dirty="0" smtClean="0"/>
              <a:t>Decision to continue the work and prepare seminar</a:t>
            </a:r>
          </a:p>
          <a:p>
            <a:r>
              <a:rPr lang="sv-SE" dirty="0" smtClean="0"/>
              <a:t>Support to secure participation from member companies in the seminar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48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31128" y="2529186"/>
            <a:ext cx="5291850" cy="457200"/>
          </a:xfrm>
          <a:prstGeom prst="rect">
            <a:avLst/>
          </a:prstGeom>
          <a:solidFill>
            <a:srgbClr val="C7E1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584" y="2538921"/>
            <a:ext cx="10225391" cy="3832597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sv-SE" sz="2400" b="1" dirty="0" smtClean="0">
                <a:solidFill>
                  <a:srgbClr val="00594B"/>
                </a:solidFill>
              </a:rPr>
              <a:t>Introduction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sv-SE" sz="2400" b="1" dirty="0" smtClean="0">
                <a:solidFill>
                  <a:srgbClr val="00594B"/>
                </a:solidFill>
              </a:rPr>
              <a:t>Status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sv-SE" sz="2400" b="1" dirty="0" smtClean="0">
                <a:solidFill>
                  <a:srgbClr val="00594B"/>
                </a:solidFill>
              </a:rPr>
              <a:t>Next steps and plan ahead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945204" y="2616738"/>
            <a:ext cx="0" cy="3035030"/>
          </a:xfrm>
          <a:prstGeom prst="line">
            <a:avLst/>
          </a:prstGeom>
          <a:ln w="38100">
            <a:solidFill>
              <a:srgbClr val="005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138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Structure and Configuration 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2400" dirty="0"/>
              <a:t>Björn Jonsson, Scania			</a:t>
            </a:r>
          </a:p>
          <a:p>
            <a:pPr marL="0" indent="0">
              <a:buNone/>
            </a:pPr>
            <a:r>
              <a:rPr lang="sv-SE" sz="2400" dirty="0"/>
              <a:t>Anna Holm, </a:t>
            </a:r>
            <a:r>
              <a:rPr lang="sv-SE" sz="2400" dirty="0" smtClean="0"/>
              <a:t>Scania</a:t>
            </a:r>
          </a:p>
          <a:p>
            <a:pPr marL="0" indent="0">
              <a:buNone/>
            </a:pPr>
            <a:r>
              <a:rPr lang="sv-SE" sz="2400" dirty="0" smtClean="0"/>
              <a:t>Fredrik </a:t>
            </a:r>
            <a:r>
              <a:rPr lang="sv-SE" sz="2400" dirty="0"/>
              <a:t>Lindegren, Volvo </a:t>
            </a:r>
            <a:r>
              <a:rPr lang="sv-SE" sz="2400" dirty="0" smtClean="0"/>
              <a:t>Cars Corporation</a:t>
            </a:r>
            <a:r>
              <a:rPr lang="sv-SE" sz="2400" dirty="0"/>
              <a:t>		</a:t>
            </a:r>
          </a:p>
          <a:p>
            <a:pPr marL="0" indent="0">
              <a:buNone/>
            </a:pPr>
            <a:r>
              <a:rPr lang="sv-SE" sz="2400" dirty="0" smtClean="0"/>
              <a:t>Daniel </a:t>
            </a:r>
            <a:r>
              <a:rPr lang="sv-SE" sz="2400" dirty="0"/>
              <a:t>Adin, Volvo </a:t>
            </a:r>
            <a:r>
              <a:rPr lang="sv-SE" sz="2400" dirty="0" smtClean="0"/>
              <a:t>GTT</a:t>
            </a:r>
          </a:p>
          <a:p>
            <a:pPr marL="0" indent="0">
              <a:buNone/>
            </a:pPr>
            <a:r>
              <a:rPr lang="sv-SE" sz="2400" dirty="0" smtClean="0"/>
              <a:t>Johan Wreeby, Volvo GTT</a:t>
            </a:r>
            <a:r>
              <a:rPr lang="sv-SE" sz="2400" dirty="0"/>
              <a:t>			</a:t>
            </a:r>
          </a:p>
          <a:p>
            <a:pPr marL="0" indent="0">
              <a:buNone/>
            </a:pPr>
            <a:r>
              <a:rPr lang="sv-SE" sz="2400" dirty="0"/>
              <a:t>Lotta Varis, Volvo </a:t>
            </a:r>
            <a:r>
              <a:rPr lang="sv-SE" sz="2400" dirty="0" smtClean="0"/>
              <a:t>GIT</a:t>
            </a:r>
          </a:p>
          <a:p>
            <a:pPr marL="0" indent="0">
              <a:buNone/>
            </a:pPr>
            <a:endParaRPr lang="sv-SE" sz="2400" dirty="0"/>
          </a:p>
          <a:p>
            <a:pPr marL="0" indent="0">
              <a:spcAft>
                <a:spcPts val="600"/>
              </a:spcAft>
              <a:buNone/>
            </a:pPr>
            <a:r>
              <a:rPr lang="sv-SE" sz="2400" dirty="0" smtClean="0"/>
              <a:t>External support through Odette Sweden:</a:t>
            </a:r>
          </a:p>
          <a:p>
            <a:pPr marL="0" indent="0">
              <a:buNone/>
            </a:pPr>
            <a:r>
              <a:rPr lang="sv-SE" sz="2400" dirty="0" smtClean="0"/>
              <a:t>Peter Pikosz</a:t>
            </a:r>
          </a:p>
          <a:p>
            <a:pPr marL="0" indent="0">
              <a:buNone/>
            </a:pPr>
            <a:r>
              <a:rPr lang="sv-SE" sz="2400" dirty="0" smtClean="0"/>
              <a:t>Martin Andersson</a:t>
            </a:r>
            <a:r>
              <a:rPr lang="sv-SE" sz="2400" dirty="0"/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129632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Bring attention to certain common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b="1" dirty="0" smtClean="0"/>
              <a:t>Purpose</a:t>
            </a:r>
          </a:p>
          <a:p>
            <a:pPr marL="457200" lvl="1" indent="0">
              <a:buNone/>
            </a:pPr>
            <a:r>
              <a:rPr lang="sv-SE" dirty="0" smtClean="0"/>
              <a:t>Increased </a:t>
            </a:r>
            <a:r>
              <a:rPr lang="sv-SE" dirty="0"/>
              <a:t>understanding among PLM vendors of the </a:t>
            </a:r>
            <a:r>
              <a:rPr lang="sv-SE" b="1" dirty="0" smtClean="0"/>
              <a:t>common</a:t>
            </a:r>
            <a:r>
              <a:rPr lang="sv-SE" dirty="0" smtClean="0"/>
              <a:t> </a:t>
            </a:r>
            <a:r>
              <a:rPr lang="sv-SE" dirty="0"/>
              <a:t>needs in the Odette member companies. Commercial </a:t>
            </a:r>
            <a:r>
              <a:rPr lang="sv-SE" dirty="0" smtClean="0"/>
              <a:t>of the shelf </a:t>
            </a:r>
            <a:r>
              <a:rPr lang="sv-SE" dirty="0"/>
              <a:t>solutions </a:t>
            </a:r>
            <a:r>
              <a:rPr lang="sv-SE" dirty="0" smtClean="0"/>
              <a:t>(COTS*) to </a:t>
            </a:r>
            <a:r>
              <a:rPr lang="sv-SE" dirty="0"/>
              <a:t>better support the needs communicated.</a:t>
            </a:r>
            <a:endParaRPr lang="en-US" dirty="0"/>
          </a:p>
          <a:p>
            <a:endParaRPr lang="sv-SE" dirty="0" smtClean="0"/>
          </a:p>
          <a:p>
            <a:pPr marL="0" indent="0">
              <a:buNone/>
            </a:pPr>
            <a:r>
              <a:rPr lang="sv-SE" b="1" dirty="0" smtClean="0"/>
              <a:t>Objective</a:t>
            </a:r>
            <a:endParaRPr lang="en-US" b="1" dirty="0"/>
          </a:p>
          <a:p>
            <a:pPr marL="457200" lvl="1" indent="0">
              <a:buNone/>
            </a:pPr>
            <a:r>
              <a:rPr lang="en-US" dirty="0" smtClean="0"/>
              <a:t>Document </a:t>
            </a:r>
            <a:r>
              <a:rPr lang="en-US" dirty="0"/>
              <a:t>and communicate the common need for integration the material and the geometry </a:t>
            </a:r>
            <a:r>
              <a:rPr lang="en-US" dirty="0" smtClean="0"/>
              <a:t>structure</a:t>
            </a:r>
            <a:endParaRPr lang="sv-SE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38200" y="6176963"/>
            <a:ext cx="9123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>
                <a:latin typeface="Arial" panose="020B0604020202020204" pitchFamily="34" charset="0"/>
                <a:cs typeface="Arial" panose="020B0604020202020204" pitchFamily="34" charset="0"/>
              </a:rPr>
              <a:t>*) Commercial of the shelf (COTS) and Out of the box (OOTB) have the same meaning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462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31128" y="2996116"/>
            <a:ext cx="5291850" cy="457200"/>
          </a:xfrm>
          <a:prstGeom prst="rect">
            <a:avLst/>
          </a:prstGeom>
          <a:solidFill>
            <a:srgbClr val="C7E1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584" y="2538921"/>
            <a:ext cx="10225391" cy="3832597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sv-SE" sz="2400" b="1" dirty="0" smtClean="0">
                <a:solidFill>
                  <a:srgbClr val="00594B"/>
                </a:solidFill>
              </a:rPr>
              <a:t>Introduction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sv-SE" sz="2400" b="1" dirty="0" smtClean="0">
                <a:solidFill>
                  <a:srgbClr val="00594B"/>
                </a:solidFill>
              </a:rPr>
              <a:t>Status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sv-SE" sz="2400" b="1" dirty="0" smtClean="0">
                <a:solidFill>
                  <a:srgbClr val="00594B"/>
                </a:solidFill>
              </a:rPr>
              <a:t>Next steps and plan ahead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945204" y="2616738"/>
            <a:ext cx="0" cy="3035030"/>
          </a:xfrm>
          <a:prstGeom prst="line">
            <a:avLst/>
          </a:prstGeom>
          <a:ln w="38100">
            <a:solidFill>
              <a:srgbClr val="005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956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Achievements until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The </a:t>
            </a:r>
            <a:r>
              <a:rPr lang="sv-SE" dirty="0"/>
              <a:t>common needs have been </a:t>
            </a:r>
            <a:r>
              <a:rPr lang="sv-SE" dirty="0" smtClean="0"/>
              <a:t>identified and agreed through a number of workshops</a:t>
            </a:r>
          </a:p>
          <a:p>
            <a:r>
              <a:rPr lang="sv-SE" dirty="0" smtClean="0"/>
              <a:t>External facilitation support has been provided </a:t>
            </a:r>
          </a:p>
          <a:p>
            <a:r>
              <a:rPr lang="sv-SE" dirty="0" smtClean="0"/>
              <a:t>The common needs have been documented and reviewed</a:t>
            </a:r>
          </a:p>
          <a:p>
            <a:r>
              <a:rPr lang="sv-SE" dirty="0" smtClean="0"/>
              <a:t>Vendors have </a:t>
            </a:r>
            <a:r>
              <a:rPr lang="sv-SE" smtClean="0"/>
              <a:t>been contacted with positive response from all</a:t>
            </a:r>
            <a:endParaRPr lang="sv-SE" dirty="0" smtClean="0"/>
          </a:p>
          <a:p>
            <a:endParaRPr lang="sv-SE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689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Can we achieve the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336306" cy="4351338"/>
          </a:xfrm>
        </p:spPr>
        <p:txBody>
          <a:bodyPr/>
          <a:lstStyle/>
          <a:p>
            <a:r>
              <a:rPr lang="en-US" dirty="0"/>
              <a:t>Document </a:t>
            </a:r>
            <a:r>
              <a:rPr lang="en-US" dirty="0" smtClean="0"/>
              <a:t>the </a:t>
            </a:r>
            <a:r>
              <a:rPr lang="en-US" dirty="0"/>
              <a:t>common need for integration </a:t>
            </a:r>
            <a:r>
              <a:rPr lang="en-US" dirty="0" smtClean="0"/>
              <a:t>of the </a:t>
            </a:r>
            <a:r>
              <a:rPr lang="en-US" dirty="0"/>
              <a:t>material and the geometry </a:t>
            </a:r>
            <a:r>
              <a:rPr lang="en-US" dirty="0" smtClean="0"/>
              <a:t>structure</a:t>
            </a:r>
          </a:p>
          <a:p>
            <a:pPr lvl="1"/>
            <a:r>
              <a:rPr lang="en-US" dirty="0"/>
              <a:t>Physical and virtual structure </a:t>
            </a:r>
            <a:r>
              <a:rPr lang="en-US" dirty="0" smtClean="0"/>
              <a:t>alignment - 		</a:t>
            </a:r>
            <a:r>
              <a:rPr lang="en-US" b="1" dirty="0" smtClean="0"/>
              <a:t>Yes</a:t>
            </a:r>
          </a:p>
          <a:p>
            <a:pPr lvl="1"/>
            <a:r>
              <a:rPr lang="en-US" dirty="0" smtClean="0"/>
              <a:t>In-house </a:t>
            </a:r>
            <a:r>
              <a:rPr lang="en-US" dirty="0"/>
              <a:t>PDM and </a:t>
            </a:r>
            <a:r>
              <a:rPr lang="en-US" dirty="0" smtClean="0"/>
              <a:t>COTS PLM integration - 	</a:t>
            </a:r>
            <a:r>
              <a:rPr lang="en-US" b="1" dirty="0" smtClean="0"/>
              <a:t>Yes, the principles</a:t>
            </a:r>
          </a:p>
          <a:p>
            <a:pPr lvl="1"/>
            <a:r>
              <a:rPr lang="en-US" dirty="0" smtClean="0"/>
              <a:t>Variant </a:t>
            </a:r>
            <a:r>
              <a:rPr lang="en-US" dirty="0"/>
              <a:t>driven relative </a:t>
            </a:r>
            <a:r>
              <a:rPr lang="en-US" dirty="0" smtClean="0"/>
              <a:t>positioning - 			</a:t>
            </a:r>
            <a:r>
              <a:rPr lang="en-US" b="1" dirty="0" smtClean="0"/>
              <a:t>Yes</a:t>
            </a:r>
          </a:p>
          <a:p>
            <a:r>
              <a:rPr lang="sv-SE" dirty="0" smtClean="0"/>
              <a:t>Communicate </a:t>
            </a:r>
            <a:r>
              <a:rPr lang="en-US" dirty="0"/>
              <a:t>the common need for integration </a:t>
            </a:r>
            <a:r>
              <a:rPr lang="en-US" dirty="0" smtClean="0"/>
              <a:t>of the </a:t>
            </a:r>
            <a:r>
              <a:rPr lang="en-US" dirty="0"/>
              <a:t>material and the geometry </a:t>
            </a:r>
            <a:r>
              <a:rPr lang="en-US" dirty="0" smtClean="0"/>
              <a:t>structure</a:t>
            </a:r>
          </a:p>
          <a:p>
            <a:pPr lvl="1"/>
            <a:r>
              <a:rPr lang="sv-SE" b="1" dirty="0" smtClean="0"/>
              <a:t>Yes</a:t>
            </a:r>
            <a:r>
              <a:rPr lang="sv-SE" dirty="0" smtClean="0"/>
              <a:t>, the needs are documented in a presentation format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942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Will we fulfil the purpose?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Increased understanding among PLM vendors of the common needs in the Odette member </a:t>
            </a:r>
            <a:r>
              <a:rPr lang="en-US" dirty="0" smtClean="0"/>
              <a:t>companies.</a:t>
            </a:r>
          </a:p>
          <a:p>
            <a:pPr lvl="1"/>
            <a:r>
              <a:rPr lang="sv-SE" b="1" dirty="0" smtClean="0"/>
              <a:t>Yes</a:t>
            </a:r>
            <a:r>
              <a:rPr lang="sv-SE" dirty="0" smtClean="0"/>
              <a:t>, it is possible</a:t>
            </a:r>
            <a:endParaRPr lang="en-US" dirty="0" smtClean="0"/>
          </a:p>
          <a:p>
            <a:r>
              <a:rPr lang="en-US" dirty="0" smtClean="0"/>
              <a:t>Commercial </a:t>
            </a:r>
            <a:r>
              <a:rPr lang="en-US" dirty="0"/>
              <a:t>of the shelf solutions (COTS*) to better support the needs communicated</a:t>
            </a:r>
            <a:r>
              <a:rPr lang="en-US" dirty="0" smtClean="0"/>
              <a:t>.</a:t>
            </a:r>
          </a:p>
          <a:p>
            <a:pPr lvl="1"/>
            <a:r>
              <a:rPr lang="sv-SE" b="1" dirty="0" smtClean="0"/>
              <a:t>Too early to tell</a:t>
            </a:r>
            <a:r>
              <a:rPr lang="sv-SE" dirty="0" smtClean="0"/>
              <a:t>, we will know after the seminar</a:t>
            </a:r>
            <a:endParaRPr lang="en-US" dirty="0"/>
          </a:p>
          <a:p>
            <a:pPr lvl="1"/>
            <a:r>
              <a:rPr lang="en-US" dirty="0" smtClean="0"/>
              <a:t>We must be </a:t>
            </a:r>
            <a:r>
              <a:rPr lang="en-US" dirty="0"/>
              <a:t>persistent and continue our efforts both individually and </a:t>
            </a:r>
            <a:r>
              <a:rPr lang="en-US" dirty="0" smtClean="0"/>
              <a:t>in available fora </a:t>
            </a:r>
          </a:p>
        </p:txBody>
      </p:sp>
    </p:spTree>
    <p:extLst>
      <p:ext uri="{BB962C8B-B14F-4D97-AF65-F5344CB8AC3E}">
        <p14:creationId xmlns:p14="http://schemas.microsoft.com/office/powerpoint/2010/main" val="369706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31128" y="3492227"/>
            <a:ext cx="5291850" cy="457200"/>
          </a:xfrm>
          <a:prstGeom prst="rect">
            <a:avLst/>
          </a:prstGeom>
          <a:solidFill>
            <a:srgbClr val="C7E1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584" y="2538921"/>
            <a:ext cx="10225391" cy="3832597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sv-SE" sz="2400" b="1" dirty="0" smtClean="0">
                <a:solidFill>
                  <a:srgbClr val="00594B"/>
                </a:solidFill>
              </a:rPr>
              <a:t>Introduction 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sv-SE" sz="2400" b="1" dirty="0" smtClean="0">
                <a:solidFill>
                  <a:srgbClr val="00594B"/>
                </a:solidFill>
              </a:rPr>
              <a:t>Status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sv-SE" sz="2400" b="1" dirty="0" smtClean="0">
                <a:solidFill>
                  <a:srgbClr val="00594B"/>
                </a:solidFill>
              </a:rPr>
              <a:t>Next steps and plan ahead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945204" y="2616738"/>
            <a:ext cx="0" cy="3035030"/>
          </a:xfrm>
          <a:prstGeom prst="line">
            <a:avLst/>
          </a:prstGeom>
          <a:ln w="38100">
            <a:solidFill>
              <a:srgbClr val="005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317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264</Words>
  <Application>Microsoft Office PowerPoint</Application>
  <PresentationFormat>Widescreen</PresentationFormat>
  <Paragraphs>54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Office Theme</vt:lpstr>
      <vt:lpstr>Bitmappsbild</vt:lpstr>
      <vt:lpstr>Structure and Configuration WG</vt:lpstr>
      <vt:lpstr>Contents</vt:lpstr>
      <vt:lpstr>Structure and Configuration WG</vt:lpstr>
      <vt:lpstr>Bring attention to certain common needs</vt:lpstr>
      <vt:lpstr>Contents</vt:lpstr>
      <vt:lpstr>Achievements until today</vt:lpstr>
      <vt:lpstr>Can we achieve the objective</vt:lpstr>
      <vt:lpstr>Will we fulfil the purpose?</vt:lpstr>
      <vt:lpstr>Contents</vt:lpstr>
      <vt:lpstr>Decisions and support needed</vt:lpstr>
    </vt:vector>
  </TitlesOfParts>
  <Company>VolvoIT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Adin Daniel</dc:creator>
  <cp:lastModifiedBy>Adin Daniel</cp:lastModifiedBy>
  <cp:revision>88</cp:revision>
  <dcterms:created xsi:type="dcterms:W3CDTF">2018-10-03T14:22:59Z</dcterms:created>
  <dcterms:modified xsi:type="dcterms:W3CDTF">2019-02-06T06:50:11Z</dcterms:modified>
</cp:coreProperties>
</file>