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13"/>
  </p:notesMasterIdLst>
  <p:handoutMasterIdLst>
    <p:handoutMasterId r:id="rId14"/>
  </p:handoutMasterIdLst>
  <p:sldIdLst>
    <p:sldId id="601" r:id="rId4"/>
    <p:sldId id="605" r:id="rId5"/>
    <p:sldId id="613" r:id="rId6"/>
    <p:sldId id="606" r:id="rId7"/>
    <p:sldId id="614" r:id="rId8"/>
    <p:sldId id="607" r:id="rId9"/>
    <p:sldId id="612" r:id="rId10"/>
    <p:sldId id="608" r:id="rId11"/>
    <p:sldId id="603" r:id="rId12"/>
  </p:sldIdLst>
  <p:sldSz cx="9144000" cy="6858000" type="screen4x3"/>
  <p:notesSz cx="6797675" cy="9872663"/>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47" autoAdjust="0"/>
    <p:restoredTop sz="94660"/>
  </p:normalViewPr>
  <p:slideViewPr>
    <p:cSldViewPr>
      <p:cViewPr>
        <p:scale>
          <a:sx n="80" d="100"/>
          <a:sy n="80" d="100"/>
        </p:scale>
        <p:origin x="-1008" y="72"/>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82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sv-SE" dirty="0"/>
          </a:p>
        </p:txBody>
      </p:sp>
      <p:sp>
        <p:nvSpPr>
          <p:cNvPr id="3" name="Platshållare för datum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64AFA6D2-BF90-4DC7-8069-8E2BAD970840}" type="datetimeFigureOut">
              <a:rPr lang="sv-SE" smtClean="0"/>
              <a:t>2019-01-30</a:t>
            </a:fld>
            <a:endParaRPr lang="sv-SE" dirty="0"/>
          </a:p>
        </p:txBody>
      </p:sp>
      <p:sp>
        <p:nvSpPr>
          <p:cNvPr id="4" name="Platshållare för sidfot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sv-SE" dirty="0"/>
          </a:p>
        </p:txBody>
      </p:sp>
      <p:sp>
        <p:nvSpPr>
          <p:cNvPr id="5" name="Platshållare för bildnummer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145A5756-E640-4842-9ECB-B0EFD6A5F45D}" type="slidenum">
              <a:rPr lang="sv-SE" smtClean="0"/>
              <a:t>‹#›</a:t>
            </a:fld>
            <a:endParaRPr lang="sv-SE" dirty="0"/>
          </a:p>
        </p:txBody>
      </p:sp>
    </p:spTree>
    <p:extLst>
      <p:ext uri="{BB962C8B-B14F-4D97-AF65-F5344CB8AC3E}">
        <p14:creationId xmlns:p14="http://schemas.microsoft.com/office/powerpoint/2010/main" val="42056607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sv-SE" dirty="0"/>
          </a:p>
        </p:txBody>
      </p:sp>
      <p:sp>
        <p:nvSpPr>
          <p:cNvPr id="3" name="Platshållare för datum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62FECC90-70E3-40ED-B463-D4CBD033D83A}" type="datetimeFigureOut">
              <a:rPr lang="sv-SE" smtClean="0"/>
              <a:t>2019-01-30</a:t>
            </a:fld>
            <a:endParaRPr lang="sv-SE" dirty="0"/>
          </a:p>
        </p:txBody>
      </p:sp>
      <p:sp>
        <p:nvSpPr>
          <p:cNvPr id="4" name="Platshållare för bildobjekt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sv-SE" dirty="0"/>
          </a:p>
        </p:txBody>
      </p:sp>
      <p:sp>
        <p:nvSpPr>
          <p:cNvPr id="5" name="Platshållare för anteckningar 4"/>
          <p:cNvSpPr>
            <a:spLocks noGrp="1"/>
          </p:cNvSpPr>
          <p:nvPr>
            <p:ph type="body" sz="quarter" idx="3"/>
          </p:nvPr>
        </p:nvSpPr>
        <p:spPr>
          <a:xfrm>
            <a:off x="679768" y="4689515"/>
            <a:ext cx="5438140" cy="4442698"/>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sv-SE" dirty="0"/>
          </a:p>
        </p:txBody>
      </p:sp>
      <p:sp>
        <p:nvSpPr>
          <p:cNvPr id="7" name="Platshållare för bildnummer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F9C9213D-5F54-4385-BFF9-27502FBD8BC6}" type="slidenum">
              <a:rPr lang="sv-SE" smtClean="0"/>
              <a:t>‹#›</a:t>
            </a:fld>
            <a:endParaRPr lang="sv-SE" dirty="0"/>
          </a:p>
        </p:txBody>
      </p:sp>
    </p:spTree>
    <p:extLst>
      <p:ext uri="{BB962C8B-B14F-4D97-AF65-F5344CB8AC3E}">
        <p14:creationId xmlns:p14="http://schemas.microsoft.com/office/powerpoint/2010/main" val="7236222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467544" y="188641"/>
            <a:ext cx="6120680" cy="864096"/>
          </a:xfrm>
        </p:spPr>
        <p:txBody>
          <a:bodyPr/>
          <a:lstStyle/>
          <a:p>
            <a:r>
              <a:rPr lang="sv-SE"/>
              <a:t>Klicka här för att ändra format</a:t>
            </a:r>
            <a:endParaRPr lang="sv-SE" dirty="0"/>
          </a:p>
        </p:txBody>
      </p:sp>
      <p:sp>
        <p:nvSpPr>
          <p:cNvPr id="3" name="Underrubrik 2"/>
          <p:cNvSpPr>
            <a:spLocks noGrp="1"/>
          </p:cNvSpPr>
          <p:nvPr>
            <p:ph type="subTitle" idx="1"/>
          </p:nvPr>
        </p:nvSpPr>
        <p:spPr>
          <a:xfrm>
            <a:off x="539552" y="1412776"/>
            <a:ext cx="6400800"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a:t>Klicka här för att ändra format på underrubrik i bakgrunden</a:t>
            </a:r>
            <a:endParaRPr lang="sv-SE" dirty="0"/>
          </a:p>
        </p:txBody>
      </p:sp>
      <p:sp>
        <p:nvSpPr>
          <p:cNvPr id="4" name="Platshållare för datum 3"/>
          <p:cNvSpPr>
            <a:spLocks noGrp="1"/>
          </p:cNvSpPr>
          <p:nvPr>
            <p:ph type="dt" sz="half" idx="10"/>
          </p:nvPr>
        </p:nvSpPr>
        <p:spPr/>
        <p:txBody>
          <a:bodyPr/>
          <a:lstStyle/>
          <a:p>
            <a:r>
              <a:rPr lang="en-US" smtClean="0"/>
              <a:t>2018-11-27</a:t>
            </a:r>
            <a:endParaRPr lang="sv-SE" dirty="0"/>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2203304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lodrät text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r>
              <a:rPr lang="en-US" smtClean="0"/>
              <a:t>2018-11-27</a:t>
            </a:r>
            <a:endParaRPr lang="sv-SE" dirty="0"/>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3942357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8"/>
            <a:ext cx="2057400" cy="5851525"/>
          </a:xfr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457200" y="274638"/>
            <a:ext cx="6019800" cy="5851525"/>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r>
              <a:rPr lang="en-US" smtClean="0"/>
              <a:t>2018-11-27</a:t>
            </a:r>
            <a:endParaRPr lang="sv-SE" dirty="0"/>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33517120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519113" y="1782763"/>
            <a:ext cx="4038600" cy="4525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710113" y="1782763"/>
            <a:ext cx="4038600" cy="4525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noChangeArrowheads="1"/>
          </p:cNvSpPr>
          <p:nvPr>
            <p:ph type="dt" sz="half" idx="10"/>
          </p:nvPr>
        </p:nvSpPr>
        <p:spPr>
          <a:xfrm>
            <a:off x="457200" y="6481763"/>
            <a:ext cx="2133600" cy="476250"/>
          </a:xfrm>
          <a:prstGeom prst="rect">
            <a:avLst/>
          </a:prstGeom>
        </p:spPr>
        <p:txBody>
          <a:bodyPr/>
          <a:lstStyle>
            <a:lvl1pPr>
              <a:defRPr/>
            </a:lvl1pPr>
          </a:lstStyle>
          <a:p>
            <a:pPr>
              <a:defRPr/>
            </a:pPr>
            <a:r>
              <a:rPr lang="en-US" smtClean="0"/>
              <a:t>2018-11-27</a:t>
            </a:r>
            <a:endParaRPr lang="en-GB" dirty="0"/>
          </a:p>
        </p:txBody>
      </p:sp>
      <p:sp>
        <p:nvSpPr>
          <p:cNvPr id="6" name="Footer Placeholder 5"/>
          <p:cNvSpPr>
            <a:spLocks noGrp="1" noChangeArrowheads="1"/>
          </p:cNvSpPr>
          <p:nvPr>
            <p:ph type="ftr" sz="quarter" idx="11"/>
          </p:nvPr>
        </p:nvSpPr>
        <p:spPr>
          <a:xfrm>
            <a:off x="2987675" y="6481763"/>
            <a:ext cx="3168650" cy="476250"/>
          </a:xfrm>
          <a:prstGeom prst="rect">
            <a:avLst/>
          </a:prstGeom>
        </p:spPr>
        <p:txBody>
          <a:bodyPr/>
          <a:lstStyle>
            <a:lvl1pPr>
              <a:defRPr/>
            </a:lvl1pPr>
          </a:lstStyle>
          <a:p>
            <a:pPr>
              <a:defRPr/>
            </a:pPr>
            <a:endParaRPr lang="en-US" dirty="0"/>
          </a:p>
        </p:txBody>
      </p:sp>
      <p:sp>
        <p:nvSpPr>
          <p:cNvPr id="7" name="Rectangle 5"/>
          <p:cNvSpPr>
            <a:spLocks noGrp="1" noChangeArrowheads="1"/>
          </p:cNvSpPr>
          <p:nvPr>
            <p:ph type="ftr" sz="quarter" idx="12"/>
          </p:nvPr>
        </p:nvSpPr>
        <p:spPr>
          <a:xfrm>
            <a:off x="2987675" y="6481763"/>
            <a:ext cx="3168650" cy="476250"/>
          </a:xfrm>
          <a:prstGeom prst="rect">
            <a:avLst/>
          </a:prstGeom>
        </p:spPr>
        <p:txBody>
          <a:bodyPr/>
          <a:lstStyle>
            <a:lvl1pPr>
              <a:defRPr/>
            </a:lvl1pPr>
          </a:lstStyle>
          <a:p>
            <a:pPr>
              <a:defRPr/>
            </a:pPr>
            <a:r>
              <a:rPr lang="en-US" dirty="0"/>
              <a:t>Odette Presentation</a:t>
            </a:r>
          </a:p>
        </p:txBody>
      </p:sp>
      <p:sp>
        <p:nvSpPr>
          <p:cNvPr id="8" name="Rectangle 6"/>
          <p:cNvSpPr>
            <a:spLocks noGrp="1" noChangeArrowheads="1"/>
          </p:cNvSpPr>
          <p:nvPr>
            <p:ph type="sldNum" sz="quarter" idx="13"/>
          </p:nvPr>
        </p:nvSpPr>
        <p:spPr>
          <a:xfrm>
            <a:off x="6553200" y="6245225"/>
            <a:ext cx="2133600" cy="476250"/>
          </a:xfrm>
          <a:prstGeom prst="rect">
            <a:avLst/>
          </a:prstGeom>
        </p:spPr>
        <p:txBody>
          <a:bodyPr/>
          <a:lstStyle>
            <a:lvl1pPr>
              <a:defRPr/>
            </a:lvl1pPr>
          </a:lstStyle>
          <a:p>
            <a:pPr>
              <a:defRPr/>
            </a:pPr>
            <a:fld id="{7113A577-331B-49AB-975E-6B22C0B44608}" type="slidenum">
              <a:rPr lang="en-US"/>
              <a:pPr>
                <a:defRPr/>
              </a:pPr>
              <a:t>‹#›</a:t>
            </a:fld>
            <a:endParaRPr lang="en-US" dirty="0"/>
          </a:p>
        </p:txBody>
      </p:sp>
    </p:spTree>
    <p:extLst>
      <p:ext uri="{BB962C8B-B14F-4D97-AF65-F5344CB8AC3E}">
        <p14:creationId xmlns:p14="http://schemas.microsoft.com/office/powerpoint/2010/main" val="31637129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5"/>
            <a:ext cx="7772400" cy="1470025"/>
          </a:xfrm>
        </p:spPr>
        <p:txBody>
          <a:bodyPr/>
          <a:lstStyle/>
          <a:p>
            <a:r>
              <a:rPr lang="sv-SE"/>
              <a:t>Klicka här för att ändra format</a:t>
            </a:r>
          </a:p>
        </p:txBody>
      </p:sp>
      <p:sp>
        <p:nvSpPr>
          <p:cNvPr id="3" name="Underrubri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a:t>Klicka här för att ändra format på underrubrik i bakgrunden</a:t>
            </a:r>
          </a:p>
        </p:txBody>
      </p:sp>
      <p:sp>
        <p:nvSpPr>
          <p:cNvPr id="4" name="Platshållare för datum 3"/>
          <p:cNvSpPr>
            <a:spLocks noGrp="1"/>
          </p:cNvSpPr>
          <p:nvPr>
            <p:ph type="dt" sz="half" idx="10"/>
          </p:nvPr>
        </p:nvSpPr>
        <p:spPr/>
        <p:txBody>
          <a:bodyPr/>
          <a:lstStyle/>
          <a:p>
            <a:r>
              <a:rPr lang="en-US" smtClean="0"/>
              <a:t>2018-11-27</a:t>
            </a:r>
            <a:endParaRPr lang="sv-SE" dirty="0"/>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41017789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r>
              <a:rPr lang="en-US" smtClean="0"/>
              <a:t>2018-11-27</a:t>
            </a:r>
            <a:endParaRPr lang="sv-SE" dirty="0"/>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27714189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a:t>Klicka här för att ändra format</a:t>
            </a:r>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a:t>Klicka här för att ändra format på bakgrundstexten</a:t>
            </a:r>
          </a:p>
        </p:txBody>
      </p:sp>
      <p:sp>
        <p:nvSpPr>
          <p:cNvPr id="4" name="Platshållare för datum 3"/>
          <p:cNvSpPr>
            <a:spLocks noGrp="1"/>
          </p:cNvSpPr>
          <p:nvPr>
            <p:ph type="dt" sz="half" idx="10"/>
          </p:nvPr>
        </p:nvSpPr>
        <p:spPr/>
        <p:txBody>
          <a:bodyPr/>
          <a:lstStyle/>
          <a:p>
            <a:r>
              <a:rPr lang="en-US" smtClean="0"/>
              <a:t>2018-11-27</a:t>
            </a:r>
            <a:endParaRPr lang="sv-SE" dirty="0"/>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28448284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p:cNvSpPr>
            <a:spLocks noGrp="1"/>
          </p:cNvSpPr>
          <p:nvPr>
            <p:ph type="dt" sz="half" idx="10"/>
          </p:nvPr>
        </p:nvSpPr>
        <p:spPr/>
        <p:txBody>
          <a:bodyPr/>
          <a:lstStyle/>
          <a:p>
            <a:r>
              <a:rPr lang="en-US" smtClean="0"/>
              <a:t>2018-11-27</a:t>
            </a:r>
            <a:endParaRPr lang="sv-SE" dirty="0"/>
          </a:p>
        </p:txBody>
      </p:sp>
      <p:sp>
        <p:nvSpPr>
          <p:cNvPr id="6" name="Platshållare för sidfot 5"/>
          <p:cNvSpPr>
            <a:spLocks noGrp="1"/>
          </p:cNvSpPr>
          <p:nvPr>
            <p:ph type="ftr" sz="quarter" idx="11"/>
          </p:nvPr>
        </p:nvSpPr>
        <p:spPr/>
        <p:txBody>
          <a:bodyPr/>
          <a:lstStyle/>
          <a:p>
            <a:endParaRPr lang="sv-SE" dirty="0"/>
          </a:p>
        </p:txBody>
      </p:sp>
      <p:sp>
        <p:nvSpPr>
          <p:cNvPr id="7" name="Platshållare för bildnummer 6"/>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19033790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lvl1pPr>
              <a:defRPr/>
            </a:lvl1pPr>
          </a:lstStyle>
          <a:p>
            <a:r>
              <a:rPr lang="sv-SE"/>
              <a:t>Klicka här för att ändra format</a:t>
            </a:r>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p:cNvSpPr>
            <a:spLocks noGrp="1"/>
          </p:cNvSpPr>
          <p:nvPr>
            <p:ph type="dt" sz="half" idx="10"/>
          </p:nvPr>
        </p:nvSpPr>
        <p:spPr/>
        <p:txBody>
          <a:bodyPr/>
          <a:lstStyle/>
          <a:p>
            <a:r>
              <a:rPr lang="en-US" smtClean="0"/>
              <a:t>2018-11-27</a:t>
            </a:r>
            <a:endParaRPr lang="sv-SE" dirty="0"/>
          </a:p>
        </p:txBody>
      </p:sp>
      <p:sp>
        <p:nvSpPr>
          <p:cNvPr id="8" name="Platshållare för sidfot 7"/>
          <p:cNvSpPr>
            <a:spLocks noGrp="1"/>
          </p:cNvSpPr>
          <p:nvPr>
            <p:ph type="ftr" sz="quarter" idx="11"/>
          </p:nvPr>
        </p:nvSpPr>
        <p:spPr/>
        <p:txBody>
          <a:bodyPr/>
          <a:lstStyle/>
          <a:p>
            <a:endParaRPr lang="sv-SE" dirty="0"/>
          </a:p>
        </p:txBody>
      </p:sp>
      <p:sp>
        <p:nvSpPr>
          <p:cNvPr id="9" name="Platshållare för bildnummer 8"/>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7137446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datum 2"/>
          <p:cNvSpPr>
            <a:spLocks noGrp="1"/>
          </p:cNvSpPr>
          <p:nvPr>
            <p:ph type="dt" sz="half" idx="10"/>
          </p:nvPr>
        </p:nvSpPr>
        <p:spPr/>
        <p:txBody>
          <a:bodyPr/>
          <a:lstStyle/>
          <a:p>
            <a:r>
              <a:rPr lang="en-US" smtClean="0"/>
              <a:t>2018-11-27</a:t>
            </a:r>
            <a:endParaRPr lang="sv-SE" dirty="0"/>
          </a:p>
        </p:txBody>
      </p:sp>
      <p:sp>
        <p:nvSpPr>
          <p:cNvPr id="4" name="Platshållare för sidfot 3"/>
          <p:cNvSpPr>
            <a:spLocks noGrp="1"/>
          </p:cNvSpPr>
          <p:nvPr>
            <p:ph type="ftr" sz="quarter" idx="11"/>
          </p:nvPr>
        </p:nvSpPr>
        <p:spPr/>
        <p:txBody>
          <a:bodyPr/>
          <a:lstStyle/>
          <a:p>
            <a:endParaRPr lang="sv-SE" dirty="0"/>
          </a:p>
        </p:txBody>
      </p:sp>
      <p:sp>
        <p:nvSpPr>
          <p:cNvPr id="5" name="Platshållare för bildnummer 4"/>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25765608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r>
              <a:rPr lang="en-US" smtClean="0"/>
              <a:t>2018-11-27</a:t>
            </a:r>
            <a:endParaRPr lang="sv-SE" dirty="0"/>
          </a:p>
        </p:txBody>
      </p:sp>
      <p:sp>
        <p:nvSpPr>
          <p:cNvPr id="3" name="Platshållare för sidfot 2"/>
          <p:cNvSpPr>
            <a:spLocks noGrp="1"/>
          </p:cNvSpPr>
          <p:nvPr>
            <p:ph type="ftr" sz="quarter" idx="11"/>
          </p:nvPr>
        </p:nvSpPr>
        <p:spPr/>
        <p:txBody>
          <a:bodyPr/>
          <a:lstStyle/>
          <a:p>
            <a:endParaRPr lang="sv-SE" dirty="0"/>
          </a:p>
        </p:txBody>
      </p:sp>
      <p:sp>
        <p:nvSpPr>
          <p:cNvPr id="4" name="Platshållare för bildnummer 3"/>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2499676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endParaRPr lang="sv-SE" dirty="0"/>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r>
              <a:rPr lang="en-US" smtClean="0"/>
              <a:t>2018-11-27</a:t>
            </a:r>
            <a:endParaRPr lang="sv-SE" dirty="0"/>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2800578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nchor="b"/>
          <a:lstStyle>
            <a:lvl1pPr algn="l">
              <a:defRPr sz="2000" b="1"/>
            </a:lvl1pPr>
          </a:lstStyle>
          <a:p>
            <a:r>
              <a:rPr lang="sv-SE"/>
              <a:t>Klicka här för att ändra format</a:t>
            </a:r>
          </a:p>
        </p:txBody>
      </p:sp>
      <p:sp>
        <p:nvSpPr>
          <p:cNvPr id="3" name="Platshållare för innehåll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r>
              <a:rPr lang="en-US" smtClean="0"/>
              <a:t>2018-11-27</a:t>
            </a:r>
            <a:endParaRPr lang="sv-SE" dirty="0"/>
          </a:p>
        </p:txBody>
      </p:sp>
      <p:sp>
        <p:nvSpPr>
          <p:cNvPr id="6" name="Platshållare för sidfot 5"/>
          <p:cNvSpPr>
            <a:spLocks noGrp="1"/>
          </p:cNvSpPr>
          <p:nvPr>
            <p:ph type="ftr" sz="quarter" idx="11"/>
          </p:nvPr>
        </p:nvSpPr>
        <p:spPr/>
        <p:txBody>
          <a:bodyPr/>
          <a:lstStyle/>
          <a:p>
            <a:endParaRPr lang="sv-SE" dirty="0"/>
          </a:p>
        </p:txBody>
      </p:sp>
      <p:sp>
        <p:nvSpPr>
          <p:cNvPr id="7" name="Platshållare för bildnummer 6"/>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9865598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nchor="b"/>
          <a:lstStyle>
            <a:lvl1pPr algn="l">
              <a:defRPr sz="2000" b="1"/>
            </a:lvl1pPr>
          </a:lstStyle>
          <a:p>
            <a:r>
              <a:rPr lang="sv-SE"/>
              <a:t>Klicka här för att ändra format</a:t>
            </a:r>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dirty="0"/>
              <a:t>Klicka på ikonen för att lägga till en bild</a:t>
            </a:r>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r>
              <a:rPr lang="en-US" smtClean="0"/>
              <a:t>2018-11-27</a:t>
            </a:r>
            <a:endParaRPr lang="sv-SE" dirty="0"/>
          </a:p>
        </p:txBody>
      </p:sp>
      <p:sp>
        <p:nvSpPr>
          <p:cNvPr id="6" name="Platshållare för sidfot 5"/>
          <p:cNvSpPr>
            <a:spLocks noGrp="1"/>
          </p:cNvSpPr>
          <p:nvPr>
            <p:ph type="ftr" sz="quarter" idx="11"/>
          </p:nvPr>
        </p:nvSpPr>
        <p:spPr/>
        <p:txBody>
          <a:bodyPr/>
          <a:lstStyle/>
          <a:p>
            <a:endParaRPr lang="sv-SE" dirty="0"/>
          </a:p>
        </p:txBody>
      </p:sp>
      <p:sp>
        <p:nvSpPr>
          <p:cNvPr id="7" name="Platshållare för bildnummer 6"/>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30553022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lodrät text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r>
              <a:rPr lang="en-US" smtClean="0"/>
              <a:t>2018-11-27</a:t>
            </a:r>
            <a:endParaRPr lang="sv-SE" dirty="0"/>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501595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8"/>
            <a:ext cx="2057400" cy="5851525"/>
          </a:xfr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457200" y="274638"/>
            <a:ext cx="6019800" cy="5851525"/>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r>
              <a:rPr lang="en-US" smtClean="0"/>
              <a:t>2018-11-27</a:t>
            </a:r>
            <a:endParaRPr lang="sv-SE" dirty="0"/>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16690508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5"/>
            <a:ext cx="7772400" cy="1470025"/>
          </a:xfrm>
          <a:prstGeom prst="rect">
            <a:avLst/>
          </a:prstGeom>
        </p:spPr>
        <p:txBody>
          <a:bodyPr/>
          <a:lstStyle/>
          <a:p>
            <a:r>
              <a:rPr lang="sv-SE"/>
              <a:t>Klicka här för att ändra format</a:t>
            </a:r>
          </a:p>
        </p:txBody>
      </p:sp>
      <p:sp>
        <p:nvSpPr>
          <p:cNvPr id="3" name="Underrubrik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a:t>Klicka här för att ändra format på underrubrik i bakgrunden</a:t>
            </a:r>
          </a:p>
        </p:txBody>
      </p:sp>
      <p:sp>
        <p:nvSpPr>
          <p:cNvPr id="4" name="Platshållare för datum 3"/>
          <p:cNvSpPr>
            <a:spLocks noGrp="1"/>
          </p:cNvSpPr>
          <p:nvPr>
            <p:ph type="dt" sz="half" idx="10"/>
          </p:nvPr>
        </p:nvSpPr>
        <p:spPr>
          <a:xfrm>
            <a:off x="457200" y="6356350"/>
            <a:ext cx="2133600" cy="365125"/>
          </a:xfrm>
          <a:prstGeom prst="rect">
            <a:avLst/>
          </a:prstGeom>
        </p:spPr>
        <p:txBody>
          <a:bodyPr/>
          <a:lstStyle/>
          <a:p>
            <a:r>
              <a:rPr lang="en-US" smtClean="0"/>
              <a:t>2018-11-27</a:t>
            </a:r>
            <a:endParaRPr lang="sv-SE" dirty="0"/>
          </a:p>
        </p:txBody>
      </p:sp>
      <p:sp>
        <p:nvSpPr>
          <p:cNvPr id="5" name="Platshållare för sidfot 4"/>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6" name="Platshållare för bildnummer 5"/>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42046033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a:prstGeom prst="rect">
            <a:avLst/>
          </a:prstGeom>
        </p:spPr>
        <p:txBody>
          <a:bodyPr/>
          <a:lstStyle/>
          <a:p>
            <a:r>
              <a:rPr lang="sv-SE"/>
              <a:t>Klicka här för att ändra format</a:t>
            </a:r>
          </a:p>
        </p:txBody>
      </p:sp>
      <p:sp>
        <p:nvSpPr>
          <p:cNvPr id="3" name="Platshållare för innehåll 2"/>
          <p:cNvSpPr>
            <a:spLocks noGrp="1"/>
          </p:cNvSpPr>
          <p:nvPr>
            <p:ph idx="1"/>
          </p:nvPr>
        </p:nvSpPr>
        <p:spPr>
          <a:xfrm>
            <a:off x="457200" y="1600200"/>
            <a:ext cx="8229600" cy="4525963"/>
          </a:xfrm>
          <a:prstGeom prst="rect">
            <a:avLst/>
          </a:prstGeo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a:xfrm>
            <a:off x="457200" y="6356350"/>
            <a:ext cx="2133600" cy="365125"/>
          </a:xfrm>
          <a:prstGeom prst="rect">
            <a:avLst/>
          </a:prstGeom>
        </p:spPr>
        <p:txBody>
          <a:bodyPr/>
          <a:lstStyle/>
          <a:p>
            <a:r>
              <a:rPr lang="en-US" smtClean="0"/>
              <a:t>2018-11-27</a:t>
            </a:r>
            <a:endParaRPr lang="sv-SE" dirty="0"/>
          </a:p>
        </p:txBody>
      </p:sp>
      <p:sp>
        <p:nvSpPr>
          <p:cNvPr id="5" name="Platshållare för sidfot 4"/>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6" name="Platshållare för bildnummer 5"/>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17953713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sv-SE"/>
              <a:t>Klicka här för att ändra format</a:t>
            </a:r>
          </a:p>
        </p:txBody>
      </p:sp>
      <p:sp>
        <p:nvSpPr>
          <p:cNvPr id="3" name="Platshållare för text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a:t>Klicka här för att ändra format på bakgrundstexten</a:t>
            </a:r>
          </a:p>
        </p:txBody>
      </p:sp>
      <p:sp>
        <p:nvSpPr>
          <p:cNvPr id="4" name="Platshållare för datum 3"/>
          <p:cNvSpPr>
            <a:spLocks noGrp="1"/>
          </p:cNvSpPr>
          <p:nvPr>
            <p:ph type="dt" sz="half" idx="10"/>
          </p:nvPr>
        </p:nvSpPr>
        <p:spPr>
          <a:xfrm>
            <a:off x="457200" y="6356350"/>
            <a:ext cx="2133600" cy="365125"/>
          </a:xfrm>
          <a:prstGeom prst="rect">
            <a:avLst/>
          </a:prstGeom>
        </p:spPr>
        <p:txBody>
          <a:bodyPr/>
          <a:lstStyle/>
          <a:p>
            <a:r>
              <a:rPr lang="en-US" smtClean="0"/>
              <a:t>2018-11-27</a:t>
            </a:r>
            <a:endParaRPr lang="sv-SE" dirty="0"/>
          </a:p>
        </p:txBody>
      </p:sp>
      <p:sp>
        <p:nvSpPr>
          <p:cNvPr id="5" name="Platshållare för sidfot 4"/>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6" name="Platshållare för bildnummer 5"/>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40540020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a:prstGeom prst="rect">
            <a:avLst/>
          </a:prstGeom>
        </p:spPr>
        <p:txBody>
          <a:bodyPr/>
          <a:lstStyle/>
          <a:p>
            <a:r>
              <a:rPr lang="sv-SE"/>
              <a:t>Klicka här för att ändra format</a:t>
            </a:r>
          </a:p>
        </p:txBody>
      </p:sp>
      <p:sp>
        <p:nvSpPr>
          <p:cNvPr id="3" name="Platshållare för innehåll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p:cNvSpPr>
            <a:spLocks noGrp="1"/>
          </p:cNvSpPr>
          <p:nvPr>
            <p:ph type="dt" sz="half" idx="10"/>
          </p:nvPr>
        </p:nvSpPr>
        <p:spPr>
          <a:xfrm>
            <a:off x="457200" y="6356350"/>
            <a:ext cx="2133600" cy="365125"/>
          </a:xfrm>
          <a:prstGeom prst="rect">
            <a:avLst/>
          </a:prstGeom>
        </p:spPr>
        <p:txBody>
          <a:bodyPr/>
          <a:lstStyle/>
          <a:p>
            <a:r>
              <a:rPr lang="en-US" smtClean="0"/>
              <a:t>2018-11-27</a:t>
            </a:r>
            <a:endParaRPr lang="sv-SE" dirty="0"/>
          </a:p>
        </p:txBody>
      </p:sp>
      <p:sp>
        <p:nvSpPr>
          <p:cNvPr id="6" name="Platshållare för sidfot 5"/>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7" name="Platshållare för bildnummer 6"/>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18147643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a:prstGeom prst="rect">
            <a:avLst/>
          </a:prstGeom>
        </p:spPr>
        <p:txBody>
          <a:bodyPr/>
          <a:lstStyle>
            <a:lvl1pPr>
              <a:defRPr/>
            </a:lvl1pPr>
          </a:lstStyle>
          <a:p>
            <a:r>
              <a:rPr lang="sv-SE"/>
              <a:t>Klicka här för att ändra format</a:t>
            </a:r>
          </a:p>
        </p:txBody>
      </p:sp>
      <p:sp>
        <p:nvSpPr>
          <p:cNvPr id="3" name="Platshållare för text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p:cNvSpPr>
            <a:spLocks noGrp="1"/>
          </p:cNvSpPr>
          <p:nvPr>
            <p:ph type="dt" sz="half" idx="10"/>
          </p:nvPr>
        </p:nvSpPr>
        <p:spPr>
          <a:xfrm>
            <a:off x="457200" y="6356350"/>
            <a:ext cx="2133600" cy="365125"/>
          </a:xfrm>
          <a:prstGeom prst="rect">
            <a:avLst/>
          </a:prstGeom>
        </p:spPr>
        <p:txBody>
          <a:bodyPr/>
          <a:lstStyle/>
          <a:p>
            <a:r>
              <a:rPr lang="en-US" smtClean="0"/>
              <a:t>2018-11-27</a:t>
            </a:r>
            <a:endParaRPr lang="sv-SE" dirty="0"/>
          </a:p>
        </p:txBody>
      </p:sp>
      <p:sp>
        <p:nvSpPr>
          <p:cNvPr id="8" name="Platshållare för sidfot 7"/>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9" name="Platshållare för bildnummer 8"/>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29001933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a:prstGeom prst="rect">
            <a:avLst/>
          </a:prstGeom>
        </p:spPr>
        <p:txBody>
          <a:bodyPr/>
          <a:lstStyle/>
          <a:p>
            <a:r>
              <a:rPr lang="sv-SE"/>
              <a:t>Klicka här för att ändra format</a:t>
            </a:r>
          </a:p>
        </p:txBody>
      </p:sp>
      <p:sp>
        <p:nvSpPr>
          <p:cNvPr id="3" name="Platshållare för datum 2"/>
          <p:cNvSpPr>
            <a:spLocks noGrp="1"/>
          </p:cNvSpPr>
          <p:nvPr>
            <p:ph type="dt" sz="half" idx="10"/>
          </p:nvPr>
        </p:nvSpPr>
        <p:spPr>
          <a:xfrm>
            <a:off x="457200" y="6356350"/>
            <a:ext cx="2133600" cy="365125"/>
          </a:xfrm>
          <a:prstGeom prst="rect">
            <a:avLst/>
          </a:prstGeom>
        </p:spPr>
        <p:txBody>
          <a:bodyPr/>
          <a:lstStyle/>
          <a:p>
            <a:r>
              <a:rPr lang="en-US" smtClean="0"/>
              <a:t>2018-11-27</a:t>
            </a:r>
            <a:endParaRPr lang="sv-SE" dirty="0"/>
          </a:p>
        </p:txBody>
      </p:sp>
      <p:sp>
        <p:nvSpPr>
          <p:cNvPr id="4" name="Platshållare för sidfot 3"/>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5" name="Platshållare för bildnummer 4"/>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23349115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a:t>Klicka här för att ändra format</a:t>
            </a:r>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a:t>Klicka här för att ändra format på bakgrundstexten</a:t>
            </a:r>
          </a:p>
        </p:txBody>
      </p:sp>
      <p:sp>
        <p:nvSpPr>
          <p:cNvPr id="4" name="Platshållare för datum 3"/>
          <p:cNvSpPr>
            <a:spLocks noGrp="1"/>
          </p:cNvSpPr>
          <p:nvPr>
            <p:ph type="dt" sz="half" idx="10"/>
          </p:nvPr>
        </p:nvSpPr>
        <p:spPr/>
        <p:txBody>
          <a:bodyPr/>
          <a:lstStyle/>
          <a:p>
            <a:r>
              <a:rPr lang="en-US" smtClean="0"/>
              <a:t>2018-11-27</a:t>
            </a:r>
            <a:endParaRPr lang="sv-SE" dirty="0"/>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43937235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a:xfrm>
            <a:off x="457200" y="6356350"/>
            <a:ext cx="2133600" cy="365125"/>
          </a:xfrm>
          <a:prstGeom prst="rect">
            <a:avLst/>
          </a:prstGeom>
        </p:spPr>
        <p:txBody>
          <a:bodyPr/>
          <a:lstStyle/>
          <a:p>
            <a:r>
              <a:rPr lang="en-US" smtClean="0"/>
              <a:t>2018-11-27</a:t>
            </a:r>
            <a:endParaRPr lang="sv-SE" dirty="0"/>
          </a:p>
        </p:txBody>
      </p:sp>
      <p:sp>
        <p:nvSpPr>
          <p:cNvPr id="3" name="Platshållare för sidfot 2"/>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4" name="Platshållare för bildnummer 3"/>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339630958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a:prstGeom prst="rect">
            <a:avLst/>
          </a:prstGeom>
        </p:spPr>
        <p:txBody>
          <a:bodyPr anchor="b"/>
          <a:lstStyle>
            <a:lvl1pPr algn="l">
              <a:defRPr sz="2000" b="1"/>
            </a:lvl1pPr>
          </a:lstStyle>
          <a:p>
            <a:r>
              <a:rPr lang="sv-SE"/>
              <a:t>Klicka här för att ändra format</a:t>
            </a:r>
          </a:p>
        </p:txBody>
      </p:sp>
      <p:sp>
        <p:nvSpPr>
          <p:cNvPr id="3" name="Platshållare för innehåll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a:xfrm>
            <a:off x="457200" y="6356350"/>
            <a:ext cx="2133600" cy="365125"/>
          </a:xfrm>
          <a:prstGeom prst="rect">
            <a:avLst/>
          </a:prstGeom>
        </p:spPr>
        <p:txBody>
          <a:bodyPr/>
          <a:lstStyle/>
          <a:p>
            <a:r>
              <a:rPr lang="en-US" smtClean="0"/>
              <a:t>2018-11-27</a:t>
            </a:r>
            <a:endParaRPr lang="sv-SE" dirty="0"/>
          </a:p>
        </p:txBody>
      </p:sp>
      <p:sp>
        <p:nvSpPr>
          <p:cNvPr id="6" name="Platshållare för sidfot 5"/>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7" name="Platshållare för bildnummer 6"/>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144604763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a:prstGeom prst="rect">
            <a:avLst/>
          </a:prstGeom>
        </p:spPr>
        <p:txBody>
          <a:bodyPr anchor="b"/>
          <a:lstStyle>
            <a:lvl1pPr algn="l">
              <a:defRPr sz="2000" b="1"/>
            </a:lvl1pPr>
          </a:lstStyle>
          <a:p>
            <a:r>
              <a:rPr lang="sv-SE"/>
              <a:t>Klicka här för att ändra format</a:t>
            </a:r>
          </a:p>
        </p:txBody>
      </p:sp>
      <p:sp>
        <p:nvSpPr>
          <p:cNvPr id="3" name="Platshållare för bild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dirty="0"/>
              <a:t>Klicka på ikonen för att lägga till en bild</a:t>
            </a:r>
          </a:p>
        </p:txBody>
      </p:sp>
      <p:sp>
        <p:nvSpPr>
          <p:cNvPr id="4" name="Platshållare för text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a:xfrm>
            <a:off x="457200" y="6356350"/>
            <a:ext cx="2133600" cy="365125"/>
          </a:xfrm>
          <a:prstGeom prst="rect">
            <a:avLst/>
          </a:prstGeom>
        </p:spPr>
        <p:txBody>
          <a:bodyPr/>
          <a:lstStyle/>
          <a:p>
            <a:r>
              <a:rPr lang="en-US" smtClean="0"/>
              <a:t>2018-11-27</a:t>
            </a:r>
            <a:endParaRPr lang="sv-SE" dirty="0"/>
          </a:p>
        </p:txBody>
      </p:sp>
      <p:sp>
        <p:nvSpPr>
          <p:cNvPr id="6" name="Platshållare för sidfot 5"/>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7" name="Platshållare för bildnummer 6"/>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192472722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a:prstGeom prst="rect">
            <a:avLst/>
          </a:prstGeom>
        </p:spPr>
        <p:txBody>
          <a:bodyPr/>
          <a:lstStyle/>
          <a:p>
            <a:r>
              <a:rPr lang="sv-SE"/>
              <a:t>Klicka här för att ändra format</a:t>
            </a:r>
          </a:p>
        </p:txBody>
      </p:sp>
      <p:sp>
        <p:nvSpPr>
          <p:cNvPr id="3" name="Platshållare för lodrät text 2"/>
          <p:cNvSpPr>
            <a:spLocks noGrp="1"/>
          </p:cNvSpPr>
          <p:nvPr>
            <p:ph type="body" orient="vert" idx="1"/>
          </p:nvPr>
        </p:nvSpPr>
        <p:spPr>
          <a:xfrm>
            <a:off x="457200" y="1600200"/>
            <a:ext cx="8229600" cy="4525963"/>
          </a:xfrm>
          <a:prstGeom prst="rect">
            <a:avLst/>
          </a:prstGeo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a:xfrm>
            <a:off x="457200" y="6356350"/>
            <a:ext cx="2133600" cy="365125"/>
          </a:xfrm>
          <a:prstGeom prst="rect">
            <a:avLst/>
          </a:prstGeom>
        </p:spPr>
        <p:txBody>
          <a:bodyPr/>
          <a:lstStyle/>
          <a:p>
            <a:r>
              <a:rPr lang="en-US" smtClean="0"/>
              <a:t>2018-11-27</a:t>
            </a:r>
            <a:endParaRPr lang="sv-SE" dirty="0"/>
          </a:p>
        </p:txBody>
      </p:sp>
      <p:sp>
        <p:nvSpPr>
          <p:cNvPr id="5" name="Platshållare för sidfot 4"/>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6" name="Platshållare för bildnummer 5"/>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162818033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8"/>
            <a:ext cx="2057400" cy="5851525"/>
          </a:xfrm>
          <a:prstGeom prst="rect">
            <a:avLst/>
          </a:prstGeo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457200" y="274638"/>
            <a:ext cx="6019800" cy="5851525"/>
          </a:xfrm>
          <a:prstGeom prst="rect">
            <a:avLst/>
          </a:prstGeo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a:xfrm>
            <a:off x="457200" y="6356350"/>
            <a:ext cx="2133600" cy="365125"/>
          </a:xfrm>
          <a:prstGeom prst="rect">
            <a:avLst/>
          </a:prstGeom>
        </p:spPr>
        <p:txBody>
          <a:bodyPr/>
          <a:lstStyle/>
          <a:p>
            <a:r>
              <a:rPr lang="en-US" smtClean="0"/>
              <a:t>2018-11-27</a:t>
            </a:r>
            <a:endParaRPr lang="sv-SE" dirty="0"/>
          </a:p>
        </p:txBody>
      </p:sp>
      <p:sp>
        <p:nvSpPr>
          <p:cNvPr id="5" name="Platshållare för sidfot 4"/>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6" name="Platshållare för bildnummer 5"/>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80934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p:cNvSpPr>
            <a:spLocks noGrp="1"/>
          </p:cNvSpPr>
          <p:nvPr>
            <p:ph type="dt" sz="half" idx="10"/>
          </p:nvPr>
        </p:nvSpPr>
        <p:spPr/>
        <p:txBody>
          <a:bodyPr/>
          <a:lstStyle/>
          <a:p>
            <a:r>
              <a:rPr lang="en-US" smtClean="0"/>
              <a:t>2018-11-27</a:t>
            </a:r>
            <a:endParaRPr lang="sv-SE" dirty="0"/>
          </a:p>
        </p:txBody>
      </p:sp>
      <p:sp>
        <p:nvSpPr>
          <p:cNvPr id="6" name="Platshållare för sidfot 5"/>
          <p:cNvSpPr>
            <a:spLocks noGrp="1"/>
          </p:cNvSpPr>
          <p:nvPr>
            <p:ph type="ftr" sz="quarter" idx="11"/>
          </p:nvPr>
        </p:nvSpPr>
        <p:spPr/>
        <p:txBody>
          <a:bodyPr/>
          <a:lstStyle/>
          <a:p>
            <a:endParaRPr lang="sv-SE" dirty="0"/>
          </a:p>
        </p:txBody>
      </p:sp>
      <p:sp>
        <p:nvSpPr>
          <p:cNvPr id="7" name="Platshållare för bildnummer 6"/>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4112645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lvl1pPr>
              <a:defRPr/>
            </a:lvl1pPr>
          </a:lstStyle>
          <a:p>
            <a:r>
              <a:rPr lang="sv-SE"/>
              <a:t>Klicka här för att ändra format</a:t>
            </a:r>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p:cNvSpPr>
            <a:spLocks noGrp="1"/>
          </p:cNvSpPr>
          <p:nvPr>
            <p:ph type="dt" sz="half" idx="10"/>
          </p:nvPr>
        </p:nvSpPr>
        <p:spPr/>
        <p:txBody>
          <a:bodyPr/>
          <a:lstStyle/>
          <a:p>
            <a:r>
              <a:rPr lang="en-US" smtClean="0"/>
              <a:t>2018-11-27</a:t>
            </a:r>
            <a:endParaRPr lang="sv-SE" dirty="0"/>
          </a:p>
        </p:txBody>
      </p:sp>
      <p:sp>
        <p:nvSpPr>
          <p:cNvPr id="8" name="Platshållare för sidfot 7"/>
          <p:cNvSpPr>
            <a:spLocks noGrp="1"/>
          </p:cNvSpPr>
          <p:nvPr>
            <p:ph type="ftr" sz="quarter" idx="11"/>
          </p:nvPr>
        </p:nvSpPr>
        <p:spPr/>
        <p:txBody>
          <a:bodyPr/>
          <a:lstStyle/>
          <a:p>
            <a:endParaRPr lang="sv-SE" dirty="0"/>
          </a:p>
        </p:txBody>
      </p:sp>
      <p:sp>
        <p:nvSpPr>
          <p:cNvPr id="9" name="Platshållare för bildnummer 8"/>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39882305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datum 2"/>
          <p:cNvSpPr>
            <a:spLocks noGrp="1"/>
          </p:cNvSpPr>
          <p:nvPr>
            <p:ph type="dt" sz="half" idx="10"/>
          </p:nvPr>
        </p:nvSpPr>
        <p:spPr/>
        <p:txBody>
          <a:bodyPr/>
          <a:lstStyle/>
          <a:p>
            <a:r>
              <a:rPr lang="en-US" smtClean="0"/>
              <a:t>2018-11-27</a:t>
            </a:r>
            <a:endParaRPr lang="sv-SE" dirty="0"/>
          </a:p>
        </p:txBody>
      </p:sp>
      <p:sp>
        <p:nvSpPr>
          <p:cNvPr id="4" name="Platshållare för sidfot 3"/>
          <p:cNvSpPr>
            <a:spLocks noGrp="1"/>
          </p:cNvSpPr>
          <p:nvPr>
            <p:ph type="ftr" sz="quarter" idx="11"/>
          </p:nvPr>
        </p:nvSpPr>
        <p:spPr/>
        <p:txBody>
          <a:bodyPr/>
          <a:lstStyle/>
          <a:p>
            <a:endParaRPr lang="sv-SE" dirty="0"/>
          </a:p>
        </p:txBody>
      </p:sp>
      <p:sp>
        <p:nvSpPr>
          <p:cNvPr id="5" name="Platshållare för bildnummer 4"/>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1347777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r>
              <a:rPr lang="en-US" smtClean="0"/>
              <a:t>2018-11-27</a:t>
            </a:r>
            <a:endParaRPr lang="sv-SE" dirty="0"/>
          </a:p>
        </p:txBody>
      </p:sp>
      <p:sp>
        <p:nvSpPr>
          <p:cNvPr id="3" name="Platshållare för sidfot 2"/>
          <p:cNvSpPr>
            <a:spLocks noGrp="1"/>
          </p:cNvSpPr>
          <p:nvPr>
            <p:ph type="ftr" sz="quarter" idx="11"/>
          </p:nvPr>
        </p:nvSpPr>
        <p:spPr/>
        <p:txBody>
          <a:bodyPr/>
          <a:lstStyle/>
          <a:p>
            <a:endParaRPr lang="sv-SE" dirty="0"/>
          </a:p>
        </p:txBody>
      </p:sp>
      <p:sp>
        <p:nvSpPr>
          <p:cNvPr id="4" name="Platshållare för bildnummer 3"/>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3283354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nchor="b"/>
          <a:lstStyle>
            <a:lvl1pPr algn="l">
              <a:defRPr sz="2000" b="1"/>
            </a:lvl1pPr>
          </a:lstStyle>
          <a:p>
            <a:r>
              <a:rPr lang="sv-SE"/>
              <a:t>Klicka här för att ändra format</a:t>
            </a:r>
          </a:p>
        </p:txBody>
      </p:sp>
      <p:sp>
        <p:nvSpPr>
          <p:cNvPr id="3" name="Platshållare för innehåll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r>
              <a:rPr lang="en-US" smtClean="0"/>
              <a:t>2018-11-27</a:t>
            </a:r>
            <a:endParaRPr lang="sv-SE" dirty="0"/>
          </a:p>
        </p:txBody>
      </p:sp>
      <p:sp>
        <p:nvSpPr>
          <p:cNvPr id="6" name="Platshållare för sidfot 5"/>
          <p:cNvSpPr>
            <a:spLocks noGrp="1"/>
          </p:cNvSpPr>
          <p:nvPr>
            <p:ph type="ftr" sz="quarter" idx="11"/>
          </p:nvPr>
        </p:nvSpPr>
        <p:spPr/>
        <p:txBody>
          <a:bodyPr/>
          <a:lstStyle/>
          <a:p>
            <a:endParaRPr lang="sv-SE" dirty="0"/>
          </a:p>
        </p:txBody>
      </p:sp>
      <p:sp>
        <p:nvSpPr>
          <p:cNvPr id="7" name="Platshållare för bildnummer 6"/>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39801935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nchor="b"/>
          <a:lstStyle>
            <a:lvl1pPr algn="l">
              <a:defRPr sz="2000" b="1"/>
            </a:lvl1pPr>
          </a:lstStyle>
          <a:p>
            <a:r>
              <a:rPr lang="sv-SE"/>
              <a:t>Klicka här för att ändra format</a:t>
            </a:r>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dirty="0"/>
              <a:t>Klicka på ikonen för att lägga till en bild</a:t>
            </a:r>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r>
              <a:rPr lang="en-US" smtClean="0"/>
              <a:t>2018-11-27</a:t>
            </a:r>
            <a:endParaRPr lang="sv-SE" dirty="0"/>
          </a:p>
        </p:txBody>
      </p:sp>
      <p:sp>
        <p:nvSpPr>
          <p:cNvPr id="6" name="Platshållare för sidfot 5"/>
          <p:cNvSpPr>
            <a:spLocks noGrp="1"/>
          </p:cNvSpPr>
          <p:nvPr>
            <p:ph type="ftr" sz="quarter" idx="11"/>
          </p:nvPr>
        </p:nvSpPr>
        <p:spPr/>
        <p:txBody>
          <a:bodyPr/>
          <a:lstStyle/>
          <a:p>
            <a:endParaRPr lang="sv-SE" dirty="0"/>
          </a:p>
        </p:txBody>
      </p:sp>
      <p:sp>
        <p:nvSpPr>
          <p:cNvPr id="7" name="Platshållare för bildnummer 6"/>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349295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gif"/><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vmlDrawing" Target="../drawings/vmlDrawing2.v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image" Target="../media/image1.png"/><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oleObject" Target="../embeddings/oleObject2.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395536" y="188640"/>
            <a:ext cx="6480720" cy="864096"/>
          </a:xfrm>
          <a:prstGeom prst="rect">
            <a:avLst/>
          </a:prstGeom>
        </p:spPr>
        <p:txBody>
          <a:bodyPr vert="horz" lIns="91440" tIns="45720" rIns="91440" bIns="45720" rtlCol="0" anchor="ctr">
            <a:normAutofit/>
          </a:bodyPr>
          <a:lstStyle/>
          <a:p>
            <a:r>
              <a:rPr lang="sv-SE" dirty="0"/>
              <a:t>Klicka här för att ändra format</a:t>
            </a:r>
          </a:p>
        </p:txBody>
      </p:sp>
      <p:sp>
        <p:nvSpPr>
          <p:cNvPr id="3" name="Platshållare för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2018-11-27</a:t>
            </a:r>
            <a:endParaRPr lang="sv-SE" dirty="0"/>
          </a:p>
        </p:txBody>
      </p:sp>
      <p:sp>
        <p:nvSpPr>
          <p:cNvPr id="5" name="Platshållare för sidfo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dirty="0"/>
          </a:p>
        </p:txBody>
      </p:sp>
      <p:sp>
        <p:nvSpPr>
          <p:cNvPr id="6" name="Platshållare för bild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8CB923-8192-4478-992D-B2D2A6CF890D}" type="slidenum">
              <a:rPr lang="sv-SE" smtClean="0"/>
              <a:t>‹#›</a:t>
            </a:fld>
            <a:endParaRPr lang="sv-SE" dirty="0"/>
          </a:p>
        </p:txBody>
      </p:sp>
      <p:graphicFrame>
        <p:nvGraphicFramePr>
          <p:cNvPr id="7" name="Objekt 6"/>
          <p:cNvGraphicFramePr>
            <a:graphicFrameLocks noChangeAspect="1"/>
          </p:cNvGraphicFramePr>
          <p:nvPr>
            <p:extLst>
              <p:ext uri="{D42A27DB-BD31-4B8C-83A1-F6EECF244321}">
                <p14:modId xmlns:p14="http://schemas.microsoft.com/office/powerpoint/2010/main" val="3035227854"/>
              </p:ext>
            </p:extLst>
          </p:nvPr>
        </p:nvGraphicFramePr>
        <p:xfrm>
          <a:off x="7451725" y="115888"/>
          <a:ext cx="1600200" cy="752475"/>
        </p:xfrm>
        <a:graphic>
          <a:graphicData uri="http://schemas.openxmlformats.org/presentationml/2006/ole">
            <mc:AlternateContent xmlns:mc="http://schemas.openxmlformats.org/markup-compatibility/2006">
              <mc:Choice xmlns:v="urn:schemas-microsoft-com:vml" Requires="v">
                <p:oleObj spid="_x0000_s1392" name="Bitmappsbild" r:id="rId15" imgW="2695951" imgH="1267002" progId="PBrush">
                  <p:embed/>
                </p:oleObj>
              </mc:Choice>
              <mc:Fallback>
                <p:oleObj name="Bitmappsbild" r:id="rId15" imgW="2695951" imgH="1267002" progId="PBrush">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451725" y="115888"/>
                        <a:ext cx="1600200"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867254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96" r:id="rId12"/>
  </p:sldLayoutIdLst>
  <p:hf sldNum="0" hdr="0" ftr="0"/>
  <p:txStyles>
    <p:titleStyle>
      <a:lvl1pPr algn="ctr" defTabSz="914400" rtl="0" eaLnBrk="1" latinLnBrk="0" hangingPunct="1">
        <a:spcBef>
          <a:spcPct val="0"/>
        </a:spcBef>
        <a:buNone/>
        <a:defRPr sz="3200"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Tx/>
        <a:buBlip>
          <a:blip r:embed="rId17"/>
        </a:buBlip>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Tx/>
        <a:buBlip>
          <a:blip r:embed="rId17"/>
        </a:buBlip>
        <a:defRPr sz="20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Tx/>
        <a:buBlip>
          <a:blip r:embed="rId17"/>
        </a:buBlip>
        <a:defRPr sz="20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Tx/>
        <a:buBlip>
          <a:blip r:embed="rId17"/>
        </a:buBlip>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Tx/>
        <a:buBlip>
          <a:blip r:embed="rId17"/>
        </a:buBlip>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v-SE"/>
              <a:t>Klicka här för att ändra format</a:t>
            </a:r>
          </a:p>
        </p:txBody>
      </p:sp>
      <p:sp>
        <p:nvSpPr>
          <p:cNvPr id="3" name="Platshållare för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2018-11-27</a:t>
            </a:r>
            <a:endParaRPr lang="sv-SE" dirty="0"/>
          </a:p>
        </p:txBody>
      </p:sp>
      <p:sp>
        <p:nvSpPr>
          <p:cNvPr id="5" name="Platshållare för sidfo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dirty="0"/>
          </a:p>
        </p:txBody>
      </p:sp>
      <p:sp>
        <p:nvSpPr>
          <p:cNvPr id="6" name="Platshållare för bild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1EC104-21A8-4F82-9CC1-9DE48E4EF015}" type="slidenum">
              <a:rPr lang="sv-SE" smtClean="0"/>
              <a:t>‹#›</a:t>
            </a:fld>
            <a:endParaRPr lang="sv-SE" dirty="0"/>
          </a:p>
        </p:txBody>
      </p:sp>
    </p:spTree>
    <p:extLst>
      <p:ext uri="{BB962C8B-B14F-4D97-AF65-F5344CB8AC3E}">
        <p14:creationId xmlns:p14="http://schemas.microsoft.com/office/powerpoint/2010/main" val="178759220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Platshållare för rubrik 1"/>
          <p:cNvSpPr>
            <a:spLocks noGrp="1"/>
          </p:cNvSpPr>
          <p:nvPr>
            <p:ph type="title"/>
          </p:nvPr>
        </p:nvSpPr>
        <p:spPr>
          <a:xfrm>
            <a:off x="395536" y="188640"/>
            <a:ext cx="6480720" cy="864096"/>
          </a:xfrm>
          <a:prstGeom prst="rect">
            <a:avLst/>
          </a:prstGeom>
        </p:spPr>
        <p:txBody>
          <a:bodyPr vert="horz" lIns="91440" tIns="45720" rIns="91440" bIns="45720" rtlCol="0" anchor="ctr">
            <a:normAutofit/>
          </a:bodyPr>
          <a:lstStyle/>
          <a:p>
            <a:r>
              <a:rPr lang="sv-SE" dirty="0"/>
              <a:t>Klicka här för att ändra format</a:t>
            </a:r>
          </a:p>
        </p:txBody>
      </p:sp>
      <p:sp>
        <p:nvSpPr>
          <p:cNvPr id="14" name="Platshållare för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15" name="Platshållare fö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2018-11-27</a:t>
            </a:r>
            <a:endParaRPr lang="sv-SE" dirty="0"/>
          </a:p>
        </p:txBody>
      </p:sp>
      <p:sp>
        <p:nvSpPr>
          <p:cNvPr id="16" name="Platshållare för sidfo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dirty="0"/>
          </a:p>
        </p:txBody>
      </p:sp>
      <p:sp>
        <p:nvSpPr>
          <p:cNvPr id="17" name="Platshållare för bild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65596A-6F3F-48FD-B834-984125061EBC}" type="slidenum">
              <a:rPr lang="sv-SE" smtClean="0"/>
              <a:t>‹#›</a:t>
            </a:fld>
            <a:endParaRPr lang="sv-SE" dirty="0"/>
          </a:p>
        </p:txBody>
      </p:sp>
      <p:graphicFrame>
        <p:nvGraphicFramePr>
          <p:cNvPr id="18" name="Objekt 17"/>
          <p:cNvGraphicFramePr>
            <a:graphicFrameLocks noChangeAspect="1"/>
          </p:cNvGraphicFramePr>
          <p:nvPr>
            <p:extLst>
              <p:ext uri="{D42A27DB-BD31-4B8C-83A1-F6EECF244321}">
                <p14:modId xmlns:p14="http://schemas.microsoft.com/office/powerpoint/2010/main" val="1848807927"/>
              </p:ext>
            </p:extLst>
          </p:nvPr>
        </p:nvGraphicFramePr>
        <p:xfrm>
          <a:off x="7451725" y="115888"/>
          <a:ext cx="1600200" cy="752475"/>
        </p:xfrm>
        <a:graphic>
          <a:graphicData uri="http://schemas.openxmlformats.org/presentationml/2006/ole">
            <mc:AlternateContent xmlns:mc="http://schemas.openxmlformats.org/markup-compatibility/2006">
              <mc:Choice xmlns:v="urn:schemas-microsoft-com:vml" Requires="v">
                <p:oleObj spid="_x0000_s2416" name="Bitmappsbild" r:id="rId14" imgW="2695951" imgH="1267002" progId="PBrush">
                  <p:embed/>
                </p:oleObj>
              </mc:Choice>
              <mc:Fallback>
                <p:oleObj name="Bitmappsbild" r:id="rId14" imgW="2695951" imgH="1267002" progId="PBrush">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451725" y="115888"/>
                        <a:ext cx="1600200"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13526487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v-SE" dirty="0">
                <a:latin typeface="Arial" panose="020B0604020202020204" pitchFamily="34" charset="0"/>
                <a:cs typeface="Arial" panose="020B0604020202020204" pitchFamily="34" charset="0"/>
              </a:rPr>
              <a:t>ODETTE PLM Forum</a:t>
            </a:r>
            <a:endParaRPr lang="en-US"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p:txBody>
          <a:bodyPr>
            <a:normAutofit/>
          </a:bodyPr>
          <a:lstStyle/>
          <a:p>
            <a:r>
              <a:rPr lang="sv-SE" sz="2800" dirty="0" smtClean="0">
                <a:latin typeface="Arial" panose="020B0604020202020204" pitchFamily="34" charset="0"/>
                <a:cs typeface="Arial" panose="020B0604020202020204" pitchFamily="34" charset="0"/>
              </a:rPr>
              <a:t>System och Förvaltning</a:t>
            </a:r>
          </a:p>
          <a:p>
            <a:r>
              <a:rPr lang="sv-SE" sz="2800" dirty="0" smtClean="0">
                <a:latin typeface="Arial" panose="020B0604020202020204" pitchFamily="34" charset="0"/>
                <a:cs typeface="Arial" panose="020B0604020202020204" pitchFamily="34" charset="0"/>
              </a:rPr>
              <a:t>Volvo </a:t>
            </a:r>
            <a:r>
              <a:rPr lang="sv-SE" sz="2800" dirty="0" smtClean="0">
                <a:latin typeface="Arial" panose="020B0604020202020204" pitchFamily="34" charset="0"/>
                <a:cs typeface="Arial" panose="020B0604020202020204" pitchFamily="34" charset="0"/>
              </a:rPr>
              <a:t>Trucks Göteborg </a:t>
            </a:r>
          </a:p>
          <a:p>
            <a:r>
              <a:rPr lang="sv-SE" sz="2800" dirty="0" smtClean="0">
                <a:latin typeface="Arial" panose="020B0604020202020204" pitchFamily="34" charset="0"/>
                <a:cs typeface="Arial" panose="020B0604020202020204" pitchFamily="34" charset="0"/>
              </a:rPr>
              <a:t>2019-01-30</a:t>
            </a:r>
            <a:endParaRPr lang="en-US" sz="2800" dirty="0">
              <a:latin typeface="Arial" panose="020B0604020202020204" pitchFamily="34" charset="0"/>
              <a:cs typeface="Arial" panose="020B0604020202020204" pitchFamily="34" charset="0"/>
            </a:endParaRPr>
          </a:p>
        </p:txBody>
      </p:sp>
      <p:sp>
        <p:nvSpPr>
          <p:cNvPr id="4" name="Date Placeholder 3"/>
          <p:cNvSpPr>
            <a:spLocks noGrp="1"/>
          </p:cNvSpPr>
          <p:nvPr>
            <p:ph type="dt" sz="half" idx="10"/>
          </p:nvPr>
        </p:nvSpPr>
        <p:spPr/>
        <p:txBody>
          <a:bodyPr/>
          <a:lstStyle/>
          <a:p>
            <a:r>
              <a:rPr lang="en-US" smtClean="0"/>
              <a:t>2018-11-27</a:t>
            </a:r>
            <a:endParaRPr lang="sv-SE" dirty="0"/>
          </a:p>
        </p:txBody>
      </p:sp>
    </p:spTree>
    <p:extLst>
      <p:ext uri="{BB962C8B-B14F-4D97-AF65-F5344CB8AC3E}">
        <p14:creationId xmlns:p14="http://schemas.microsoft.com/office/powerpoint/2010/main" val="37150193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lgn="l"/>
            <a:r>
              <a:rPr lang="sv-SE" sz="3200" dirty="0">
                <a:latin typeface="Arial" panose="020B0604020202020204" pitchFamily="34" charset="0"/>
                <a:cs typeface="Arial" panose="020B0604020202020204" pitchFamily="34" charset="0"/>
              </a:rPr>
              <a:t>Förvaltning &amp; </a:t>
            </a:r>
            <a:r>
              <a:rPr lang="sv-SE" sz="3200" dirty="0" smtClean="0">
                <a:latin typeface="Arial" panose="020B0604020202020204" pitchFamily="34" charset="0"/>
                <a:cs typeface="Arial" panose="020B0604020202020204" pitchFamily="34" charset="0"/>
              </a:rPr>
              <a:t>system 2019-01-30</a:t>
            </a:r>
            <a:br>
              <a:rPr lang="sv-SE" sz="3200" dirty="0" smtClean="0">
                <a:latin typeface="Arial" panose="020B0604020202020204" pitchFamily="34" charset="0"/>
                <a:cs typeface="Arial" panose="020B0604020202020204" pitchFamily="34" charset="0"/>
              </a:rPr>
            </a:br>
            <a:r>
              <a:rPr lang="sv-SE" sz="2400" dirty="0" smtClean="0">
                <a:latin typeface="Arial" panose="020B0604020202020204" pitchFamily="34" charset="0"/>
                <a:cs typeface="Arial" panose="020B0604020202020204" pitchFamily="34" charset="0"/>
              </a:rPr>
              <a:t>Team</a:t>
            </a:r>
            <a:endParaRPr lang="sv-SE" sz="32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fontScale="85000" lnSpcReduction="20000"/>
          </a:bodyPr>
          <a:lstStyle/>
          <a:p>
            <a:pPr lvl="1"/>
            <a:r>
              <a:rPr lang="sv-SE" sz="2400" i="1" dirty="0">
                <a:latin typeface="Arial" panose="020B0604020202020204" pitchFamily="34" charset="0"/>
                <a:cs typeface="Arial" panose="020B0604020202020204" pitchFamily="34" charset="0"/>
              </a:rPr>
              <a:t>Scania team</a:t>
            </a:r>
          </a:p>
          <a:p>
            <a:pPr lvl="2"/>
            <a:r>
              <a:rPr lang="sv-SE" sz="2000" i="1" dirty="0" smtClean="0">
                <a:latin typeface="Arial" panose="020B0604020202020204" pitchFamily="34" charset="0"/>
                <a:cs typeface="Arial" panose="020B0604020202020204" pitchFamily="34" charset="0"/>
              </a:rPr>
              <a:t>	Mikael </a:t>
            </a:r>
            <a:r>
              <a:rPr lang="sv-SE" sz="2000" i="1" dirty="0">
                <a:latin typeface="Arial" panose="020B0604020202020204" pitchFamily="34" charset="0"/>
                <a:cs typeface="Arial" panose="020B0604020202020204" pitchFamily="34" charset="0"/>
              </a:rPr>
              <a:t>Granhed 	</a:t>
            </a:r>
          </a:p>
          <a:p>
            <a:pPr lvl="2"/>
            <a:r>
              <a:rPr lang="sv-SE" sz="2000" i="1" dirty="0" smtClean="0">
                <a:latin typeface="Arial" panose="020B0604020202020204" pitchFamily="34" charset="0"/>
                <a:cs typeface="Arial" panose="020B0604020202020204" pitchFamily="34" charset="0"/>
              </a:rPr>
              <a:t>	Emanuel </a:t>
            </a:r>
            <a:r>
              <a:rPr lang="sv-SE" sz="2000" i="1" dirty="0">
                <a:latin typeface="Arial" panose="020B0604020202020204" pitchFamily="34" charset="0"/>
                <a:cs typeface="Arial" panose="020B0604020202020204" pitchFamily="34" charset="0"/>
              </a:rPr>
              <a:t>Hasselvärn</a:t>
            </a:r>
          </a:p>
          <a:p>
            <a:pPr lvl="2"/>
            <a:r>
              <a:rPr lang="sv-SE" sz="2000" i="1" dirty="0" smtClean="0">
                <a:latin typeface="Arial" panose="020B0604020202020204" pitchFamily="34" charset="0"/>
                <a:cs typeface="Arial" panose="020B0604020202020204" pitchFamily="34" charset="0"/>
              </a:rPr>
              <a:t>	Viktor </a:t>
            </a:r>
            <a:r>
              <a:rPr lang="sv-SE" sz="2000" i="1" dirty="0">
                <a:latin typeface="Arial" panose="020B0604020202020204" pitchFamily="34" charset="0"/>
                <a:cs typeface="Arial" panose="020B0604020202020204" pitchFamily="34" charset="0"/>
              </a:rPr>
              <a:t>Tåg </a:t>
            </a:r>
          </a:p>
          <a:p>
            <a:pPr lvl="1"/>
            <a:endParaRPr lang="sv-SE" sz="2400" i="1" dirty="0" smtClean="0">
              <a:latin typeface="Arial" panose="020B0604020202020204" pitchFamily="34" charset="0"/>
              <a:cs typeface="Arial" panose="020B0604020202020204" pitchFamily="34" charset="0"/>
            </a:endParaRPr>
          </a:p>
          <a:p>
            <a:pPr lvl="1"/>
            <a:r>
              <a:rPr lang="sv-SE" sz="2400" i="1" dirty="0" smtClean="0">
                <a:latin typeface="Arial" panose="020B0604020202020204" pitchFamily="34" charset="0"/>
                <a:cs typeface="Arial" panose="020B0604020202020204" pitchFamily="34" charset="0"/>
              </a:rPr>
              <a:t>Volvo Cars team</a:t>
            </a:r>
          </a:p>
          <a:p>
            <a:pPr lvl="2"/>
            <a:r>
              <a:rPr lang="sv-SE" sz="2000" i="1" dirty="0" smtClean="0">
                <a:latin typeface="Arial" panose="020B0604020202020204" pitchFamily="34" charset="0"/>
                <a:cs typeface="Arial" panose="020B0604020202020204" pitchFamily="34" charset="0"/>
              </a:rPr>
              <a:t>: 	Anders </a:t>
            </a:r>
            <a:r>
              <a:rPr lang="sv-SE" sz="2000" i="1" dirty="0">
                <a:latin typeface="Arial" panose="020B0604020202020204" pitchFamily="34" charset="0"/>
                <a:cs typeface="Arial" panose="020B0604020202020204" pitchFamily="34" charset="0"/>
              </a:rPr>
              <a:t>Hellertz </a:t>
            </a:r>
            <a:endParaRPr lang="sv-SE" sz="2000" i="1" dirty="0" smtClean="0">
              <a:latin typeface="Arial" panose="020B0604020202020204" pitchFamily="34" charset="0"/>
              <a:cs typeface="Arial" panose="020B0604020202020204" pitchFamily="34" charset="0"/>
            </a:endParaRPr>
          </a:p>
          <a:p>
            <a:pPr lvl="2"/>
            <a:r>
              <a:rPr lang="sv-SE" sz="2000" i="1" dirty="0" smtClean="0">
                <a:latin typeface="Arial" panose="020B0604020202020204" pitchFamily="34" charset="0"/>
                <a:cs typeface="Arial" panose="020B0604020202020204" pitchFamily="34" charset="0"/>
              </a:rPr>
              <a:t>	Erik von Sivers</a:t>
            </a:r>
          </a:p>
          <a:p>
            <a:pPr lvl="2"/>
            <a:r>
              <a:rPr lang="sv-SE" sz="2000" i="1" dirty="0" smtClean="0">
                <a:latin typeface="Arial" panose="020B0604020202020204" pitchFamily="34" charset="0"/>
                <a:cs typeface="Arial" panose="020B0604020202020204" pitchFamily="34" charset="0"/>
              </a:rPr>
              <a:t>	Mirzad Kovacevic</a:t>
            </a:r>
          </a:p>
          <a:p>
            <a:pPr lvl="2"/>
            <a:r>
              <a:rPr lang="sv-SE" sz="2000" i="1" dirty="0" smtClean="0">
                <a:latin typeface="Arial" panose="020B0604020202020204" pitchFamily="34" charset="0"/>
                <a:cs typeface="Arial" panose="020B0604020202020204" pitchFamily="34" charset="0"/>
              </a:rPr>
              <a:t>	Andreas Carlsson</a:t>
            </a:r>
            <a:endParaRPr lang="sv-SE" sz="2000" i="1" dirty="0">
              <a:latin typeface="Arial" panose="020B0604020202020204" pitchFamily="34" charset="0"/>
              <a:cs typeface="Arial" panose="020B0604020202020204" pitchFamily="34" charset="0"/>
            </a:endParaRPr>
          </a:p>
          <a:p>
            <a:pPr lvl="1"/>
            <a:endParaRPr lang="sv-SE" sz="2400" i="1" dirty="0" smtClean="0">
              <a:latin typeface="Arial" panose="020B0604020202020204" pitchFamily="34" charset="0"/>
              <a:cs typeface="Arial" panose="020B0604020202020204" pitchFamily="34" charset="0"/>
            </a:endParaRPr>
          </a:p>
          <a:p>
            <a:pPr lvl="1"/>
            <a:r>
              <a:rPr lang="sv-SE" sz="2400" i="1" dirty="0" smtClean="0">
                <a:latin typeface="Arial" panose="020B0604020202020204" pitchFamily="34" charset="0"/>
                <a:cs typeface="Arial" panose="020B0604020202020204" pitchFamily="34" charset="0"/>
              </a:rPr>
              <a:t>Volvo Trucks team</a:t>
            </a:r>
          </a:p>
          <a:p>
            <a:pPr lvl="2"/>
            <a:r>
              <a:rPr lang="sv-SE" sz="2000" i="1" dirty="0" smtClean="0">
                <a:latin typeface="Arial" panose="020B0604020202020204" pitchFamily="34" charset="0"/>
                <a:cs typeface="Arial" panose="020B0604020202020204" pitchFamily="34" charset="0"/>
              </a:rPr>
              <a:t> 	Birger Nyhage	</a:t>
            </a:r>
            <a:endParaRPr lang="sv-SE" sz="2000" i="1" dirty="0">
              <a:latin typeface="Arial" panose="020B0604020202020204" pitchFamily="34" charset="0"/>
              <a:cs typeface="Arial" panose="020B0604020202020204" pitchFamily="34" charset="0"/>
            </a:endParaRPr>
          </a:p>
          <a:p>
            <a:pPr lvl="2"/>
            <a:r>
              <a:rPr lang="sv-SE" sz="2000" i="1" dirty="0" smtClean="0">
                <a:latin typeface="Arial" panose="020B0604020202020204" pitchFamily="34" charset="0"/>
                <a:cs typeface="Arial" panose="020B0604020202020204" pitchFamily="34" charset="0"/>
              </a:rPr>
              <a:t>	Andreas </a:t>
            </a:r>
            <a:r>
              <a:rPr lang="sv-SE" sz="2000" i="1" dirty="0">
                <a:latin typeface="Arial" panose="020B0604020202020204" pitchFamily="34" charset="0"/>
                <a:cs typeface="Arial" panose="020B0604020202020204" pitchFamily="34" charset="0"/>
              </a:rPr>
              <a:t>Bergstrand</a:t>
            </a:r>
          </a:p>
          <a:p>
            <a:pPr lvl="2"/>
            <a:r>
              <a:rPr lang="sv-SE" sz="2000" i="1" dirty="0" smtClean="0">
                <a:latin typeface="Arial" panose="020B0604020202020204" pitchFamily="34" charset="0"/>
                <a:cs typeface="Arial" panose="020B0604020202020204" pitchFamily="34" charset="0"/>
              </a:rPr>
              <a:t>	Rune Denti</a:t>
            </a:r>
          </a:p>
          <a:p>
            <a:pPr lvl="1"/>
            <a:endParaRPr lang="sv-SE" sz="2400" i="1" dirty="0" smtClean="0">
              <a:latin typeface="Arial" panose="020B0604020202020204" pitchFamily="34" charset="0"/>
              <a:cs typeface="Arial" panose="020B0604020202020204" pitchFamily="34" charset="0"/>
            </a:endParaRPr>
          </a:p>
        </p:txBody>
      </p:sp>
      <p:sp>
        <p:nvSpPr>
          <p:cNvPr id="4" name="Date Placeholder 3"/>
          <p:cNvSpPr>
            <a:spLocks noGrp="1"/>
          </p:cNvSpPr>
          <p:nvPr>
            <p:ph type="dt" sz="half" idx="10"/>
          </p:nvPr>
        </p:nvSpPr>
        <p:spPr/>
        <p:txBody>
          <a:bodyPr/>
          <a:lstStyle/>
          <a:p>
            <a:r>
              <a:rPr lang="en-US" smtClean="0"/>
              <a:t>2018-11-27</a:t>
            </a:r>
            <a:endParaRPr lang="sv-SE" dirty="0"/>
          </a:p>
        </p:txBody>
      </p:sp>
    </p:spTree>
    <p:extLst>
      <p:ext uri="{BB962C8B-B14F-4D97-AF65-F5344CB8AC3E}">
        <p14:creationId xmlns:p14="http://schemas.microsoft.com/office/powerpoint/2010/main" val="33228597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29803"/>
            <a:ext cx="8229600" cy="1143000"/>
          </a:xfrm>
        </p:spPr>
        <p:txBody>
          <a:bodyPr>
            <a:normAutofit fontScale="90000"/>
          </a:bodyPr>
          <a:lstStyle/>
          <a:p>
            <a:pPr lvl="3" algn="ctr" rtl="0">
              <a:spcBef>
                <a:spcPct val="0"/>
              </a:spcBef>
            </a:pPr>
            <a:r>
              <a:rPr lang="sv-SE" sz="3600" b="1" dirty="0" smtClean="0"/>
              <a:t>Syfte</a:t>
            </a:r>
            <a:r>
              <a:rPr lang="sv-SE" sz="2200" b="1" dirty="0" smtClean="0"/>
              <a:t/>
            </a:r>
            <a:br>
              <a:rPr lang="sv-SE" sz="2200" b="1" dirty="0" smtClean="0"/>
            </a:br>
            <a:r>
              <a:rPr lang="sv-SE" sz="2200" b="1" dirty="0" smtClean="0"/>
              <a:t>System o Förvaltning ämnar driva frågor mot våra leverantörer</a:t>
            </a:r>
            <a:br>
              <a:rPr lang="sv-SE" sz="2200" b="1" dirty="0" smtClean="0"/>
            </a:br>
            <a:r>
              <a:rPr lang="sv-SE" sz="2200" b="1" dirty="0" smtClean="0"/>
              <a:t> inom följande områden</a:t>
            </a:r>
            <a:br>
              <a:rPr lang="sv-SE" sz="2200" b="1" dirty="0" smtClean="0"/>
            </a:br>
            <a:endParaRPr lang="en-US" dirty="0"/>
          </a:p>
        </p:txBody>
      </p:sp>
      <p:sp>
        <p:nvSpPr>
          <p:cNvPr id="5" name="Content Placeholder 4"/>
          <p:cNvSpPr>
            <a:spLocks noGrp="1"/>
          </p:cNvSpPr>
          <p:nvPr>
            <p:ph sz="half" idx="1"/>
          </p:nvPr>
        </p:nvSpPr>
        <p:spPr>
          <a:xfrm>
            <a:off x="1835696" y="1855365"/>
            <a:ext cx="6192688" cy="4525963"/>
          </a:xfrm>
        </p:spPr>
        <p:txBody>
          <a:bodyPr>
            <a:normAutofit/>
          </a:bodyPr>
          <a:lstStyle/>
          <a:p>
            <a:pPr marL="506868" lvl="3" indent="-237744">
              <a:lnSpc>
                <a:spcPct val="120000"/>
              </a:lnSpc>
              <a:spcBef>
                <a:spcPts val="600"/>
              </a:spcBef>
            </a:pPr>
            <a:r>
              <a:rPr lang="sv-SE" sz="2800" dirty="0" err="1"/>
              <a:t>Upgrade</a:t>
            </a:r>
            <a:r>
              <a:rPr lang="sv-SE" sz="2800" dirty="0"/>
              <a:t> </a:t>
            </a:r>
            <a:r>
              <a:rPr lang="sv-SE" sz="2800" dirty="0" err="1"/>
              <a:t>Strategies</a:t>
            </a:r>
            <a:r>
              <a:rPr lang="sv-SE" sz="2800" dirty="0"/>
              <a:t> &amp; </a:t>
            </a:r>
            <a:r>
              <a:rPr lang="sv-SE" sz="2800" dirty="0" err="1"/>
              <a:t>Simplification</a:t>
            </a:r>
            <a:endParaRPr lang="sv-SE" sz="2800" dirty="0"/>
          </a:p>
          <a:p>
            <a:pPr marL="506868" lvl="3" indent="-237744">
              <a:lnSpc>
                <a:spcPct val="120000"/>
              </a:lnSpc>
              <a:spcBef>
                <a:spcPts val="600"/>
              </a:spcBef>
            </a:pPr>
            <a:r>
              <a:rPr lang="sv-SE" sz="2800" dirty="0" err="1" smtClean="0"/>
              <a:t>Vendor</a:t>
            </a:r>
            <a:r>
              <a:rPr lang="sv-SE" sz="2800" dirty="0" smtClean="0"/>
              <a:t> </a:t>
            </a:r>
            <a:r>
              <a:rPr lang="sv-SE" sz="2800" dirty="0"/>
              <a:t>Support</a:t>
            </a:r>
          </a:p>
          <a:p>
            <a:pPr marL="506868" lvl="3" indent="-237744">
              <a:lnSpc>
                <a:spcPct val="120000"/>
              </a:lnSpc>
              <a:spcBef>
                <a:spcPts val="600"/>
              </a:spcBef>
            </a:pPr>
            <a:r>
              <a:rPr lang="sv-SE" sz="2800" dirty="0" err="1"/>
              <a:t>Architecture</a:t>
            </a:r>
            <a:endParaRPr lang="sv-SE" sz="2800" dirty="0"/>
          </a:p>
          <a:p>
            <a:pPr marL="506868" lvl="3" indent="-237744">
              <a:lnSpc>
                <a:spcPct val="120000"/>
              </a:lnSpc>
              <a:spcBef>
                <a:spcPts val="600"/>
              </a:spcBef>
            </a:pPr>
            <a:r>
              <a:rPr lang="sv-SE" sz="2800" dirty="0" err="1" smtClean="0"/>
              <a:t>Performance</a:t>
            </a:r>
            <a:endParaRPr lang="sv-SE" sz="2800" dirty="0"/>
          </a:p>
          <a:p>
            <a:pPr marL="506868" lvl="3" indent="-237744">
              <a:lnSpc>
                <a:spcPct val="120000"/>
              </a:lnSpc>
              <a:spcBef>
                <a:spcPts val="600"/>
              </a:spcBef>
            </a:pPr>
            <a:r>
              <a:rPr lang="sv-SE" sz="2800" dirty="0" smtClean="0"/>
              <a:t>3rd </a:t>
            </a:r>
            <a:r>
              <a:rPr lang="sv-SE" sz="2800" dirty="0"/>
              <a:t>Party Process</a:t>
            </a:r>
            <a:endParaRPr lang="en-US" sz="2400" dirty="0"/>
          </a:p>
          <a:p>
            <a:pPr marL="506868" lvl="3" indent="-237744">
              <a:lnSpc>
                <a:spcPct val="120000"/>
              </a:lnSpc>
              <a:spcBef>
                <a:spcPts val="600"/>
              </a:spcBef>
            </a:pPr>
            <a:r>
              <a:rPr lang="en-US" sz="2800" dirty="0" err="1" smtClean="0"/>
              <a:t>Licenshantering</a:t>
            </a:r>
            <a:endParaRPr lang="en-US" sz="2800" dirty="0"/>
          </a:p>
          <a:p>
            <a:pPr marL="506868" lvl="3" indent="-237744">
              <a:lnSpc>
                <a:spcPct val="120000"/>
              </a:lnSpc>
              <a:spcBef>
                <a:spcPts val="600"/>
              </a:spcBef>
            </a:pPr>
            <a:endParaRPr lang="en-US" sz="2800" dirty="0"/>
          </a:p>
        </p:txBody>
      </p:sp>
      <p:sp>
        <p:nvSpPr>
          <p:cNvPr id="4" name="Date Placeholder 3"/>
          <p:cNvSpPr>
            <a:spLocks noGrp="1"/>
          </p:cNvSpPr>
          <p:nvPr>
            <p:ph type="dt" sz="half" idx="10"/>
          </p:nvPr>
        </p:nvSpPr>
        <p:spPr/>
        <p:txBody>
          <a:bodyPr/>
          <a:lstStyle/>
          <a:p>
            <a:r>
              <a:rPr lang="en-US" smtClean="0"/>
              <a:t>2018-11-27</a:t>
            </a:r>
            <a:endParaRPr lang="sv-SE" dirty="0"/>
          </a:p>
        </p:txBody>
      </p:sp>
    </p:spTree>
    <p:extLst>
      <p:ext uri="{BB962C8B-B14F-4D97-AF65-F5344CB8AC3E}">
        <p14:creationId xmlns:p14="http://schemas.microsoft.com/office/powerpoint/2010/main" val="12624664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sz="3200" dirty="0">
                <a:latin typeface="Arial" panose="020B0604020202020204" pitchFamily="34" charset="0"/>
                <a:cs typeface="Arial" panose="020B0604020202020204" pitchFamily="34" charset="0"/>
              </a:rPr>
              <a:t>Aktivitetslista</a:t>
            </a:r>
            <a:endParaRPr lang="en-US" sz="3200" dirty="0">
              <a:latin typeface="Arial" panose="020B0604020202020204" pitchFamily="34" charset="0"/>
              <a:cs typeface="Arial" panose="020B0604020202020204"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50276401"/>
              </p:ext>
            </p:extLst>
          </p:nvPr>
        </p:nvGraphicFramePr>
        <p:xfrm>
          <a:off x="628650" y="1239059"/>
          <a:ext cx="7886700" cy="5212080"/>
        </p:xfrm>
        <a:graphic>
          <a:graphicData uri="http://schemas.openxmlformats.org/drawingml/2006/table">
            <a:tbl>
              <a:tblPr firstRow="1" bandRow="1">
                <a:tableStyleId>{5C22544A-7EE6-4342-B048-85BDC9FD1C3A}</a:tableStyleId>
              </a:tblPr>
              <a:tblGrid>
                <a:gridCol w="2269790">
                  <a:extLst>
                    <a:ext uri="{9D8B030D-6E8A-4147-A177-3AD203B41FA5}">
                      <a16:colId xmlns:a16="http://schemas.microsoft.com/office/drawing/2014/main" xmlns="" val="2790602454"/>
                    </a:ext>
                  </a:extLst>
                </a:gridCol>
                <a:gridCol w="3650641">
                  <a:extLst>
                    <a:ext uri="{9D8B030D-6E8A-4147-A177-3AD203B41FA5}">
                      <a16:colId xmlns:a16="http://schemas.microsoft.com/office/drawing/2014/main" xmlns="" val="1390242038"/>
                    </a:ext>
                  </a:extLst>
                </a:gridCol>
                <a:gridCol w="975247">
                  <a:extLst>
                    <a:ext uri="{9D8B030D-6E8A-4147-A177-3AD203B41FA5}">
                      <a16:colId xmlns:a16="http://schemas.microsoft.com/office/drawing/2014/main" xmlns="" val="2827993965"/>
                    </a:ext>
                  </a:extLst>
                </a:gridCol>
                <a:gridCol w="991022">
                  <a:extLst>
                    <a:ext uri="{9D8B030D-6E8A-4147-A177-3AD203B41FA5}">
                      <a16:colId xmlns:a16="http://schemas.microsoft.com/office/drawing/2014/main" xmlns="" val="439750807"/>
                    </a:ext>
                  </a:extLst>
                </a:gridCol>
              </a:tblGrid>
              <a:tr h="685800">
                <a:tc>
                  <a:txBody>
                    <a:bodyPr/>
                    <a:lstStyle/>
                    <a:p>
                      <a:r>
                        <a:rPr lang="sv-SE" sz="1200" noProof="0" dirty="0" smtClean="0">
                          <a:latin typeface="Arial" panose="020B0604020202020204" pitchFamily="34" charset="0"/>
                          <a:cs typeface="Arial" panose="020B0604020202020204" pitchFamily="34" charset="0"/>
                        </a:rPr>
                        <a:t>Arbetspaket</a:t>
                      </a:r>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r>
                        <a:rPr lang="sv-SE" sz="1200" noProof="0" dirty="0" smtClean="0">
                          <a:latin typeface="Arial" panose="020B0604020202020204" pitchFamily="34" charset="0"/>
                          <a:cs typeface="Arial" panose="020B0604020202020204" pitchFamily="34" charset="0"/>
                        </a:rPr>
                        <a:t>Kort beskrivning, </a:t>
                      </a:r>
                      <a:r>
                        <a:rPr lang="sv-SE" sz="1200" noProof="0" dirty="0" smtClean="0">
                          <a:latin typeface="Arial" panose="020B0604020202020204" pitchFamily="34" charset="0"/>
                          <a:cs typeface="Arial" panose="020B0604020202020204" pitchFamily="34" charset="0"/>
                        </a:rPr>
                        <a:t>ansvarig och deltagare</a:t>
                      </a:r>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r>
                        <a:rPr lang="sv-SE" sz="1200" noProof="0" dirty="0" smtClean="0">
                          <a:latin typeface="Arial" panose="020B0604020202020204" pitchFamily="34" charset="0"/>
                          <a:cs typeface="Arial" panose="020B0604020202020204" pitchFamily="34" charset="0"/>
                        </a:rPr>
                        <a:t>Status</a:t>
                      </a:r>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r>
                        <a:rPr lang="sv-SE" sz="1200" noProof="0" dirty="0" smtClean="0">
                          <a:latin typeface="Arial" panose="020B0604020202020204" pitchFamily="34" charset="0"/>
                          <a:cs typeface="Arial" panose="020B0604020202020204" pitchFamily="34" charset="0"/>
                        </a:rPr>
                        <a:t>Datum</a:t>
                      </a:r>
                      <a:endParaRPr lang="sv-SE" sz="1200" noProof="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xmlns="" val="2417552828"/>
                  </a:ext>
                </a:extLst>
              </a:tr>
              <a:tr h="278130">
                <a:tc>
                  <a:txBody>
                    <a:bodyPr/>
                    <a:lstStyle/>
                    <a:p>
                      <a:r>
                        <a:rPr lang="sv-SE" sz="1200" noProof="0" dirty="0" err="1" smtClean="0">
                          <a:latin typeface="Arial" panose="020B0604020202020204" pitchFamily="34" charset="0"/>
                          <a:cs typeface="Arial" panose="020B0604020202020204" pitchFamily="34" charset="0"/>
                        </a:rPr>
                        <a:t>Upgrade</a:t>
                      </a:r>
                      <a:r>
                        <a:rPr lang="sv-SE" sz="1200" noProof="0" dirty="0" smtClean="0">
                          <a:latin typeface="Arial" panose="020B0604020202020204" pitchFamily="34" charset="0"/>
                          <a:cs typeface="Arial" panose="020B0604020202020204" pitchFamily="34" charset="0"/>
                        </a:rPr>
                        <a:t> </a:t>
                      </a:r>
                      <a:r>
                        <a:rPr lang="sv-SE" sz="1200" noProof="0" dirty="0" err="1" smtClean="0">
                          <a:latin typeface="Arial" panose="020B0604020202020204" pitchFamily="34" charset="0"/>
                          <a:cs typeface="Arial" panose="020B0604020202020204" pitchFamily="34" charset="0"/>
                        </a:rPr>
                        <a:t>Strategies</a:t>
                      </a:r>
                      <a:r>
                        <a:rPr lang="sv-SE" sz="1200" noProof="0" dirty="0" smtClean="0">
                          <a:latin typeface="Arial" panose="020B0604020202020204" pitchFamily="34" charset="0"/>
                          <a:cs typeface="Arial" panose="020B0604020202020204" pitchFamily="34" charset="0"/>
                        </a:rPr>
                        <a:t> &amp; </a:t>
                      </a:r>
                      <a:r>
                        <a:rPr lang="sv-SE" sz="1200" noProof="0" dirty="0" err="1" smtClean="0">
                          <a:latin typeface="Arial" panose="020B0604020202020204" pitchFamily="34" charset="0"/>
                          <a:cs typeface="Arial" panose="020B0604020202020204" pitchFamily="34" charset="0"/>
                        </a:rPr>
                        <a:t>Simplification</a:t>
                      </a:r>
                      <a:endParaRPr lang="sv-SE" sz="1200" noProof="0" dirty="0" smtClean="0">
                        <a:latin typeface="Arial" panose="020B0604020202020204" pitchFamily="34" charset="0"/>
                        <a:cs typeface="Arial" panose="020B0604020202020204" pitchFamily="34" charset="0"/>
                      </a:endParaRPr>
                    </a:p>
                  </a:txBody>
                  <a:tcPr marL="68580" marR="68580" marT="34290" marB="34290"/>
                </a:tc>
                <a:tc>
                  <a:txBody>
                    <a:bodyPr/>
                    <a:lstStyle/>
                    <a:p>
                      <a:pPr marL="171450" indent="-171450">
                        <a:buFont typeface="Arial" panose="020B0604020202020204" pitchFamily="34" charset="0"/>
                        <a:buChar char="•"/>
                      </a:pPr>
                      <a:r>
                        <a:rPr lang="sv-SE" sz="1200" noProof="0" dirty="0" smtClean="0">
                          <a:latin typeface="Arial" panose="020B0604020202020204" pitchFamily="34" charset="0"/>
                          <a:cs typeface="Arial" panose="020B0604020202020204" pitchFamily="34" charset="0"/>
                        </a:rPr>
                        <a:t>Beskrivning</a:t>
                      </a:r>
                    </a:p>
                    <a:p>
                      <a:pPr marL="628650" lvl="1" indent="-171450">
                        <a:buFont typeface="Arial" panose="020B0604020202020204" pitchFamily="34" charset="0"/>
                        <a:buChar char="•"/>
                      </a:pPr>
                      <a:r>
                        <a:rPr lang="sv-SE" sz="1200" noProof="0" dirty="0" smtClean="0">
                          <a:latin typeface="Arial" panose="020B0604020202020204" pitchFamily="34" charset="0"/>
                          <a:cs typeface="Arial" panose="020B0604020202020204" pitchFamily="34" charset="0"/>
                        </a:rPr>
                        <a:t>Förenklad utrullning för specifik funktionalitet</a:t>
                      </a:r>
                    </a:p>
                    <a:p>
                      <a:pPr marL="628650" lvl="1" indent="-171450">
                        <a:buFont typeface="Arial" panose="020B0604020202020204" pitchFamily="34" charset="0"/>
                        <a:buChar char="•"/>
                      </a:pPr>
                      <a:r>
                        <a:rPr lang="sv-SE" sz="1200" noProof="0" dirty="0" smtClean="0">
                          <a:latin typeface="Arial" panose="020B0604020202020204" pitchFamily="34" charset="0"/>
                          <a:cs typeface="Arial" panose="020B0604020202020204" pitchFamily="34" charset="0"/>
                        </a:rPr>
                        <a:t>kvalitet nya versioner</a:t>
                      </a:r>
                    </a:p>
                    <a:p>
                      <a:pPr marL="628650" lvl="1" indent="-171450">
                        <a:buFont typeface="Arial" panose="020B0604020202020204" pitchFamily="34" charset="0"/>
                        <a:buChar char="•"/>
                      </a:pPr>
                      <a:r>
                        <a:rPr lang="sv-SE" sz="1200" noProof="0" dirty="0" smtClean="0">
                          <a:latin typeface="Arial" panose="020B0604020202020204" pitchFamily="34" charset="0"/>
                          <a:cs typeface="Arial" panose="020B0604020202020204" pitchFamily="34" charset="0"/>
                        </a:rPr>
                        <a:t>frekvens </a:t>
                      </a:r>
                      <a:r>
                        <a:rPr lang="sv-SE" sz="1200" noProof="0" dirty="0" err="1" smtClean="0">
                          <a:latin typeface="Arial" panose="020B0604020202020204" pitchFamily="34" charset="0"/>
                          <a:cs typeface="Arial" panose="020B0604020202020204" pitchFamily="34" charset="0"/>
                        </a:rPr>
                        <a:t>EoS</a:t>
                      </a:r>
                      <a:endParaRPr lang="sv-SE" sz="1200" noProof="0" dirty="0" smtClean="0">
                        <a:latin typeface="Arial" panose="020B0604020202020204" pitchFamily="34" charset="0"/>
                        <a:cs typeface="Arial" panose="020B0604020202020204" pitchFamily="34" charset="0"/>
                      </a:endParaRPr>
                    </a:p>
                    <a:p>
                      <a:pPr marL="628650" lvl="1" indent="-171450">
                        <a:buFont typeface="Arial" panose="020B0604020202020204" pitchFamily="34" charset="0"/>
                        <a:buChar char="•"/>
                      </a:pPr>
                      <a:r>
                        <a:rPr lang="sv-SE" sz="1200" noProof="0" dirty="0" smtClean="0">
                          <a:latin typeface="Arial" panose="020B0604020202020204" pitchFamily="34" charset="0"/>
                          <a:cs typeface="Arial" panose="020B0604020202020204" pitchFamily="34" charset="0"/>
                        </a:rPr>
                        <a:t>Kompabilitet mellan applikationer, OS, DB, JAVA</a:t>
                      </a:r>
                    </a:p>
                    <a:p>
                      <a:pPr marL="628650" lvl="1" indent="-171450">
                        <a:buFont typeface="Arial" panose="020B0604020202020204" pitchFamily="34" charset="0"/>
                        <a:buChar char="•"/>
                      </a:pPr>
                      <a:r>
                        <a:rPr lang="sv-SE" sz="1200" noProof="0" dirty="0" smtClean="0">
                          <a:latin typeface="Arial" panose="020B0604020202020204" pitchFamily="34" charset="0"/>
                          <a:cs typeface="Arial" panose="020B0604020202020204" pitchFamily="34" charset="0"/>
                        </a:rPr>
                        <a:t>Gemensamma krav på kommande releaser</a:t>
                      </a:r>
                    </a:p>
                    <a:p>
                      <a:pPr marL="171450" lvl="0" indent="-171450">
                        <a:buFont typeface="Arial" panose="020B0604020202020204" pitchFamily="34" charset="0"/>
                        <a:buChar char="•"/>
                      </a:pPr>
                      <a:r>
                        <a:rPr lang="sv-SE" sz="1200" noProof="0" dirty="0" smtClean="0">
                          <a:latin typeface="Arial" panose="020B0604020202020204" pitchFamily="34" charset="0"/>
                          <a:cs typeface="Arial" panose="020B0604020202020204" pitchFamily="34" charset="0"/>
                        </a:rPr>
                        <a:t>Ansvarig och deltagare</a:t>
                      </a:r>
                    </a:p>
                    <a:p>
                      <a:pPr marL="628650" lvl="1" indent="-171450">
                        <a:buFont typeface="Arial" panose="020B0604020202020204" pitchFamily="34" charset="0"/>
                        <a:buChar char="•"/>
                      </a:pPr>
                      <a:r>
                        <a:rPr lang="sv-SE" sz="1200" noProof="0" dirty="0" smtClean="0">
                          <a:latin typeface="Arial" panose="020B0604020202020204" pitchFamily="34" charset="0"/>
                          <a:cs typeface="Arial" panose="020B0604020202020204" pitchFamily="34" charset="0"/>
                        </a:rPr>
                        <a:t>Rune Denti</a:t>
                      </a:r>
                    </a:p>
                    <a:p>
                      <a:pPr marL="1085850" lvl="2" indent="-171450">
                        <a:buFont typeface="Arial" panose="020B0604020202020204" pitchFamily="34" charset="0"/>
                        <a:buChar char="•"/>
                      </a:pPr>
                      <a:r>
                        <a:rPr lang="sv-SE" sz="1200" noProof="0" dirty="0" smtClean="0">
                          <a:latin typeface="Arial" panose="020B0604020202020204" pitchFamily="34" charset="0"/>
                          <a:cs typeface="Arial" panose="020B0604020202020204" pitchFamily="34" charset="0"/>
                        </a:rPr>
                        <a:t>Erik,</a:t>
                      </a:r>
                      <a:r>
                        <a:rPr lang="sv-SE" sz="1200" baseline="0" noProof="0" dirty="0" smtClean="0">
                          <a:latin typeface="Arial" panose="020B0604020202020204" pitchFamily="34" charset="0"/>
                          <a:cs typeface="Arial" panose="020B0604020202020204" pitchFamily="34" charset="0"/>
                        </a:rPr>
                        <a:t> Viktor, Anders, Birger</a:t>
                      </a:r>
                      <a:endParaRPr lang="sv-SE" sz="1200" noProof="0" dirty="0" smtClean="0">
                        <a:latin typeface="Arial" panose="020B0604020202020204" pitchFamily="34" charset="0"/>
                        <a:cs typeface="Arial" panose="020B0604020202020204" pitchFamily="34" charset="0"/>
                      </a:endParaRPr>
                    </a:p>
                    <a:p>
                      <a:pPr marL="628650" lvl="1" indent="-171450">
                        <a:buFont typeface="Arial" panose="020B0604020202020204" pitchFamily="34" charset="0"/>
                        <a:buChar char="•"/>
                      </a:pPr>
                      <a:endParaRPr lang="sv-SE" sz="1200" noProof="0" dirty="0" smtClean="0">
                        <a:latin typeface="Arial" panose="020B0604020202020204" pitchFamily="34" charset="0"/>
                        <a:cs typeface="Arial" panose="020B0604020202020204" pitchFamily="34" charset="0"/>
                      </a:endParaRPr>
                    </a:p>
                  </a:txBody>
                  <a:tcPr marL="68580" marR="68580" marT="34290" marB="34290"/>
                </a:tc>
                <a:tc>
                  <a:txBody>
                    <a:bodyPr/>
                    <a:lstStyle/>
                    <a:p>
                      <a:r>
                        <a:rPr lang="sv-SE" sz="1200" dirty="0" smtClean="0">
                          <a:latin typeface="Arial" panose="020B0604020202020204" pitchFamily="34" charset="0"/>
                          <a:cs typeface="Arial" panose="020B0604020202020204" pitchFamily="34" charset="0"/>
                        </a:rPr>
                        <a:t>Planerad</a:t>
                      </a:r>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pPr algn="l"/>
                      <a:endParaRPr lang="sv-SE" sz="1100" noProof="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xmlns="" val="2868990890"/>
                  </a:ext>
                </a:extLst>
              </a:tr>
              <a:tr h="2781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noProof="0" dirty="0" err="1" smtClean="0">
                          <a:latin typeface="Arial" panose="020B0604020202020204" pitchFamily="34" charset="0"/>
                          <a:cs typeface="Arial" panose="020B0604020202020204" pitchFamily="34" charset="0"/>
                        </a:rPr>
                        <a:t>Vendor</a:t>
                      </a:r>
                      <a:r>
                        <a:rPr lang="sv-SE" sz="1200" noProof="0" dirty="0" smtClean="0">
                          <a:latin typeface="Arial" panose="020B0604020202020204" pitchFamily="34" charset="0"/>
                          <a:cs typeface="Arial" panose="020B0604020202020204" pitchFamily="34" charset="0"/>
                        </a:rPr>
                        <a:t> Support</a:t>
                      </a:r>
                    </a:p>
                  </a:txBody>
                  <a:tcPr marL="68580" marR="68580" marT="34290" marB="34290"/>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noProof="0" dirty="0" smtClean="0">
                          <a:latin typeface="Arial" panose="020B0604020202020204" pitchFamily="34" charset="0"/>
                          <a:cs typeface="Arial" panose="020B0604020202020204" pitchFamily="34" charset="0"/>
                        </a:rPr>
                        <a:t>beskrivning</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noProof="0" dirty="0" smtClean="0">
                          <a:latin typeface="Arial" panose="020B0604020202020204" pitchFamily="34" charset="0"/>
                          <a:cs typeface="Arial" panose="020B0604020202020204" pitchFamily="34" charset="0"/>
                        </a:rPr>
                        <a:t>Gemensam modell för vad som ingår I </a:t>
                      </a:r>
                      <a:r>
                        <a:rPr lang="sv-SE" sz="1200" noProof="0" dirty="0" smtClean="0">
                          <a:latin typeface="Arial" panose="020B0604020202020204" pitchFamily="34" charset="0"/>
                          <a:cs typeface="Arial" panose="020B0604020202020204" pitchFamily="34" charset="0"/>
                        </a:rPr>
                        <a:t>licenskosten</a:t>
                      </a:r>
                      <a:endParaRPr lang="sv-SE" sz="1200" noProof="0" dirty="0" smtClean="0">
                        <a:latin typeface="Arial" panose="020B0604020202020204" pitchFamily="34" charset="0"/>
                        <a:cs typeface="Arial" panose="020B0604020202020204" pitchFamily="34" charset="0"/>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noProof="0" dirty="0" smtClean="0">
                          <a:latin typeface="Arial" panose="020B0604020202020204" pitchFamily="34" charset="0"/>
                          <a:cs typeface="Arial" panose="020B0604020202020204" pitchFamily="34" charset="0"/>
                        </a:rPr>
                        <a:t>Modell för att få respons </a:t>
                      </a:r>
                      <a:r>
                        <a:rPr lang="sv-SE" sz="1200" noProof="0" dirty="0" smtClean="0">
                          <a:latin typeface="Arial" panose="020B0604020202020204" pitchFamily="34" charset="0"/>
                          <a:cs typeface="Arial" panose="020B0604020202020204" pitchFamily="34" charset="0"/>
                        </a:rPr>
                        <a:t>i </a:t>
                      </a:r>
                      <a:r>
                        <a:rPr lang="sv-SE" sz="1200" noProof="0" dirty="0" smtClean="0">
                          <a:latin typeface="Arial" panose="020B0604020202020204" pitchFamily="34" charset="0"/>
                          <a:cs typeface="Arial" panose="020B0604020202020204" pitchFamily="34" charset="0"/>
                        </a:rPr>
                        <a:t>paritet till kost, </a:t>
                      </a:r>
                      <a:r>
                        <a:rPr lang="sv-SE" sz="1200" noProof="0" dirty="0" smtClean="0">
                          <a:latin typeface="Arial" panose="020B0604020202020204" pitchFamily="34" charset="0"/>
                          <a:cs typeface="Arial" panose="020B0604020202020204" pitchFamily="34" charset="0"/>
                          <a:sym typeface="Wingdings" panose="05000000000000000000" pitchFamily="2" charset="2"/>
                        </a:rPr>
                        <a:t></a:t>
                      </a:r>
                      <a:r>
                        <a:rPr lang="sv-SE" sz="1200" noProof="0" dirty="0" smtClean="0">
                          <a:latin typeface="Arial" panose="020B0604020202020204" pitchFamily="34" charset="0"/>
                          <a:cs typeface="Arial" panose="020B0604020202020204" pitchFamily="34" charset="0"/>
                        </a:rPr>
                        <a:t>“</a:t>
                      </a:r>
                      <a:r>
                        <a:rPr lang="sv-SE" sz="1200" noProof="0" dirty="0" smtClean="0">
                          <a:latin typeface="Arial" panose="020B0604020202020204" pitchFamily="34" charset="0"/>
                          <a:cs typeface="Arial" panose="020B0604020202020204" pitchFamily="34" charset="0"/>
                        </a:rPr>
                        <a:t>best </a:t>
                      </a:r>
                      <a:r>
                        <a:rPr lang="sv-SE" sz="1200" noProof="0" dirty="0" err="1" smtClean="0">
                          <a:latin typeface="Arial" panose="020B0604020202020204" pitchFamily="34" charset="0"/>
                          <a:cs typeface="Arial" panose="020B0604020202020204" pitchFamily="34" charset="0"/>
                        </a:rPr>
                        <a:t>practice</a:t>
                      </a:r>
                      <a:r>
                        <a:rPr lang="sv-SE" sz="1200" noProof="0" dirty="0" smtClean="0">
                          <a:latin typeface="Arial" panose="020B0604020202020204" pitchFamily="34" charset="0"/>
                          <a:cs typeface="Arial" panose="020B0604020202020204" pitchFamily="34" charset="0"/>
                        </a:rPr>
                        <a:t>”</a:t>
                      </a:r>
                      <a:endParaRPr lang="sv-SE" sz="1200" noProof="0" dirty="0" smtClean="0">
                        <a:latin typeface="Arial" panose="020B0604020202020204" pitchFamily="34" charset="0"/>
                        <a:cs typeface="Arial" panose="020B0604020202020204" pitchFamily="34" charset="0"/>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noProof="0" dirty="0" smtClean="0">
                          <a:latin typeface="Arial" panose="020B0604020202020204" pitchFamily="34" charset="0"/>
                          <a:cs typeface="Arial" panose="020B0604020202020204" pitchFamily="34" charset="0"/>
                        </a:rPr>
                        <a:t>Driva frågan om vad det innebär att gå “</a:t>
                      </a:r>
                      <a:r>
                        <a:rPr lang="sv-SE" sz="1200" noProof="0" dirty="0" err="1" smtClean="0">
                          <a:latin typeface="Arial" panose="020B0604020202020204" pitchFamily="34" charset="0"/>
                          <a:cs typeface="Arial" panose="020B0604020202020204" pitchFamily="34" charset="0"/>
                        </a:rPr>
                        <a:t>out</a:t>
                      </a:r>
                      <a:r>
                        <a:rPr lang="sv-SE" sz="1200" noProof="0" dirty="0" smtClean="0">
                          <a:latin typeface="Arial" panose="020B0604020202020204" pitchFamily="34" charset="0"/>
                          <a:cs typeface="Arial" panose="020B0604020202020204" pitchFamily="34" charset="0"/>
                        </a:rPr>
                        <a:t> </a:t>
                      </a:r>
                      <a:r>
                        <a:rPr lang="sv-SE" sz="1200" noProof="0" dirty="0" err="1" smtClean="0">
                          <a:latin typeface="Arial" panose="020B0604020202020204" pitchFamily="34" charset="0"/>
                          <a:cs typeface="Arial" panose="020B0604020202020204" pitchFamily="34" charset="0"/>
                        </a:rPr>
                        <a:t>of</a:t>
                      </a:r>
                      <a:r>
                        <a:rPr lang="sv-SE" sz="1200" noProof="0" dirty="0" smtClean="0">
                          <a:latin typeface="Arial" panose="020B0604020202020204" pitchFamily="34" charset="0"/>
                          <a:cs typeface="Arial" panose="020B0604020202020204" pitchFamily="34" charset="0"/>
                        </a:rPr>
                        <a:t> support”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noProof="0" dirty="0" smtClean="0">
                          <a:latin typeface="Arial" panose="020B0604020202020204" pitchFamily="34" charset="0"/>
                          <a:cs typeface="Arial" panose="020B0604020202020204" pitchFamily="34" charset="0"/>
                        </a:rPr>
                        <a:t>Ansvarig och deltagare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noProof="0" dirty="0" smtClean="0">
                          <a:latin typeface="Arial" panose="020B0604020202020204" pitchFamily="34" charset="0"/>
                          <a:cs typeface="Arial" panose="020B0604020202020204" pitchFamily="34" charset="0"/>
                        </a:rPr>
                        <a:t>Mikael</a:t>
                      </a: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noProof="0" dirty="0" smtClean="0">
                          <a:latin typeface="Arial" panose="020B0604020202020204" pitchFamily="34" charset="0"/>
                          <a:cs typeface="Arial" panose="020B0604020202020204" pitchFamily="34" charset="0"/>
                        </a:rPr>
                        <a:t>Andreas Carlson, Mirzad, Andreas Bergstrand, Emanuel</a:t>
                      </a:r>
                    </a:p>
                  </a:txBody>
                  <a:tcPr marL="68580" marR="68580" marT="34290" marB="34290"/>
                </a:tc>
                <a:tc>
                  <a:txBody>
                    <a:bodyPr/>
                    <a:lstStyle/>
                    <a:p>
                      <a:r>
                        <a:rPr lang="sv-SE" sz="1200" dirty="0" smtClean="0">
                          <a:latin typeface="Arial" panose="020B0604020202020204" pitchFamily="34" charset="0"/>
                          <a:cs typeface="Arial" panose="020B0604020202020204" pitchFamily="34" charset="0"/>
                        </a:rPr>
                        <a:t>Planerad</a:t>
                      </a:r>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tr>
            </a:tbl>
          </a:graphicData>
        </a:graphic>
      </p:graphicFrame>
      <p:sp>
        <p:nvSpPr>
          <p:cNvPr id="7" name="TextBox 6"/>
          <p:cNvSpPr txBox="1"/>
          <p:nvPr/>
        </p:nvSpPr>
        <p:spPr>
          <a:xfrm>
            <a:off x="6156176" y="260648"/>
            <a:ext cx="1123950" cy="830997"/>
          </a:xfrm>
          <a:prstGeom prst="rect">
            <a:avLst/>
          </a:prstGeom>
          <a:noFill/>
        </p:spPr>
        <p:txBody>
          <a:bodyPr wrap="square" rtlCol="0">
            <a:spAutoFit/>
          </a:bodyPr>
          <a:lstStyle/>
          <a:p>
            <a:r>
              <a:rPr lang="sv-SE" sz="1200" dirty="0">
                <a:latin typeface="Arial" panose="020B0604020202020204" pitchFamily="34" charset="0"/>
                <a:cs typeface="Arial" panose="020B0604020202020204" pitchFamily="34" charset="0"/>
              </a:rPr>
              <a:t>&lt;Avslutad&gt;</a:t>
            </a:r>
          </a:p>
          <a:p>
            <a:r>
              <a:rPr lang="sv-SE" sz="1200" dirty="0">
                <a:latin typeface="Arial" panose="020B0604020202020204" pitchFamily="34" charset="0"/>
                <a:cs typeface="Arial" panose="020B0604020202020204" pitchFamily="34" charset="0"/>
              </a:rPr>
              <a:t>&lt;Pågående&gt;</a:t>
            </a:r>
          </a:p>
          <a:p>
            <a:r>
              <a:rPr lang="sv-SE" sz="1200" dirty="0">
                <a:latin typeface="Arial" panose="020B0604020202020204" pitchFamily="34" charset="0"/>
                <a:cs typeface="Arial" panose="020B0604020202020204" pitchFamily="34" charset="0"/>
              </a:rPr>
              <a:t>&lt;Planerad&gt;</a:t>
            </a:r>
          </a:p>
          <a:p>
            <a:r>
              <a:rPr lang="sv-SE" sz="1200" dirty="0">
                <a:latin typeface="Arial" panose="020B0604020202020204" pitchFamily="34" charset="0"/>
                <a:cs typeface="Arial" panose="020B0604020202020204" pitchFamily="34" charset="0"/>
              </a:rPr>
              <a:t>&lt;Identifierad&gt;</a:t>
            </a:r>
            <a:endParaRPr lang="en-US" sz="1200" dirty="0">
              <a:latin typeface="Arial" panose="020B0604020202020204" pitchFamily="34" charset="0"/>
              <a:cs typeface="Arial" panose="020B0604020202020204" pitchFamily="34" charset="0"/>
            </a:endParaRPr>
          </a:p>
        </p:txBody>
      </p:sp>
      <p:sp>
        <p:nvSpPr>
          <p:cNvPr id="3" name="Date Placeholder 2"/>
          <p:cNvSpPr>
            <a:spLocks noGrp="1"/>
          </p:cNvSpPr>
          <p:nvPr>
            <p:ph type="dt" sz="half" idx="10"/>
          </p:nvPr>
        </p:nvSpPr>
        <p:spPr>
          <a:xfrm>
            <a:off x="467544" y="6381328"/>
            <a:ext cx="2133600" cy="365125"/>
          </a:xfrm>
        </p:spPr>
        <p:txBody>
          <a:bodyPr/>
          <a:lstStyle/>
          <a:p>
            <a:r>
              <a:rPr lang="en-US" smtClean="0"/>
              <a:t>2018-11-27</a:t>
            </a:r>
            <a:endParaRPr lang="sv-SE" dirty="0"/>
          </a:p>
        </p:txBody>
      </p:sp>
    </p:spTree>
    <p:extLst>
      <p:ext uri="{BB962C8B-B14F-4D97-AF65-F5344CB8AC3E}">
        <p14:creationId xmlns:p14="http://schemas.microsoft.com/office/powerpoint/2010/main" val="8580558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sz="3200" dirty="0">
                <a:latin typeface="Arial" panose="020B0604020202020204" pitchFamily="34" charset="0"/>
                <a:cs typeface="Arial" panose="020B0604020202020204" pitchFamily="34" charset="0"/>
              </a:rPr>
              <a:t>Aktivitetslista</a:t>
            </a:r>
            <a:endParaRPr lang="en-US" sz="3200" dirty="0">
              <a:latin typeface="Arial" panose="020B0604020202020204" pitchFamily="34" charset="0"/>
              <a:cs typeface="Arial" panose="020B0604020202020204"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05225092"/>
              </p:ext>
            </p:extLst>
          </p:nvPr>
        </p:nvGraphicFramePr>
        <p:xfrm>
          <a:off x="628650" y="1247242"/>
          <a:ext cx="7886700" cy="3703320"/>
        </p:xfrm>
        <a:graphic>
          <a:graphicData uri="http://schemas.openxmlformats.org/drawingml/2006/table">
            <a:tbl>
              <a:tblPr firstRow="1" bandRow="1">
                <a:tableStyleId>{5C22544A-7EE6-4342-B048-85BDC9FD1C3A}</a:tableStyleId>
              </a:tblPr>
              <a:tblGrid>
                <a:gridCol w="2269790">
                  <a:extLst>
                    <a:ext uri="{9D8B030D-6E8A-4147-A177-3AD203B41FA5}">
                      <a16:colId xmlns:a16="http://schemas.microsoft.com/office/drawing/2014/main" xmlns="" val="2790602454"/>
                    </a:ext>
                  </a:extLst>
                </a:gridCol>
                <a:gridCol w="3650641">
                  <a:extLst>
                    <a:ext uri="{9D8B030D-6E8A-4147-A177-3AD203B41FA5}">
                      <a16:colId xmlns:a16="http://schemas.microsoft.com/office/drawing/2014/main" xmlns="" val="1390242038"/>
                    </a:ext>
                  </a:extLst>
                </a:gridCol>
                <a:gridCol w="975247">
                  <a:extLst>
                    <a:ext uri="{9D8B030D-6E8A-4147-A177-3AD203B41FA5}">
                      <a16:colId xmlns:a16="http://schemas.microsoft.com/office/drawing/2014/main" xmlns="" val="2827993965"/>
                    </a:ext>
                  </a:extLst>
                </a:gridCol>
                <a:gridCol w="991022">
                  <a:extLst>
                    <a:ext uri="{9D8B030D-6E8A-4147-A177-3AD203B41FA5}">
                      <a16:colId xmlns:a16="http://schemas.microsoft.com/office/drawing/2014/main" xmlns="" val="439750807"/>
                    </a:ext>
                  </a:extLst>
                </a:gridCol>
              </a:tblGrid>
              <a:tr h="685800">
                <a:tc>
                  <a:txBody>
                    <a:bodyPr/>
                    <a:lstStyle/>
                    <a:p>
                      <a:r>
                        <a:rPr lang="sv-SE" sz="1200" noProof="0" dirty="0" smtClean="0">
                          <a:latin typeface="Arial" panose="020B0604020202020204" pitchFamily="34" charset="0"/>
                          <a:cs typeface="Arial" panose="020B0604020202020204" pitchFamily="34" charset="0"/>
                        </a:rPr>
                        <a:t>Arbetspaket</a:t>
                      </a:r>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r>
                        <a:rPr lang="sv-SE" sz="1200" noProof="0" dirty="0" smtClean="0">
                          <a:latin typeface="Arial" panose="020B0604020202020204" pitchFamily="34" charset="0"/>
                          <a:cs typeface="Arial" panose="020B0604020202020204" pitchFamily="34" charset="0"/>
                        </a:rPr>
                        <a:t>Kort beskrivning, </a:t>
                      </a:r>
                      <a:r>
                        <a:rPr lang="sv-SE" sz="1200" noProof="0" dirty="0" smtClean="0">
                          <a:latin typeface="Arial" panose="020B0604020202020204" pitchFamily="34" charset="0"/>
                          <a:cs typeface="Arial" panose="020B0604020202020204" pitchFamily="34" charset="0"/>
                        </a:rPr>
                        <a:t>ansvarig och deltagare</a:t>
                      </a:r>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r>
                        <a:rPr lang="sv-SE" sz="1200" noProof="0" dirty="0" smtClean="0">
                          <a:latin typeface="Arial" panose="020B0604020202020204" pitchFamily="34" charset="0"/>
                          <a:cs typeface="Arial" panose="020B0604020202020204" pitchFamily="34" charset="0"/>
                        </a:rPr>
                        <a:t>Status</a:t>
                      </a:r>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r>
                        <a:rPr lang="sv-SE" sz="1200" noProof="0" dirty="0" smtClean="0">
                          <a:latin typeface="Arial" panose="020B0604020202020204" pitchFamily="34" charset="0"/>
                          <a:cs typeface="Arial" panose="020B0604020202020204" pitchFamily="34" charset="0"/>
                        </a:rPr>
                        <a:t>Datum</a:t>
                      </a:r>
                      <a:endParaRPr lang="sv-SE" sz="1200" noProof="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xmlns="" val="2417552828"/>
                  </a:ext>
                </a:extLst>
              </a:tr>
              <a:tr h="278130">
                <a:tc>
                  <a:txBody>
                    <a:bodyPr/>
                    <a:lstStyle/>
                    <a:p>
                      <a:r>
                        <a:rPr lang="sv-SE" sz="1200" noProof="0" dirty="0" err="1" smtClean="0">
                          <a:latin typeface="Arial" panose="020B0604020202020204" pitchFamily="34" charset="0"/>
                          <a:cs typeface="Arial" panose="020B0604020202020204" pitchFamily="34" charset="0"/>
                        </a:rPr>
                        <a:t>Architecture</a:t>
                      </a:r>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pPr marL="171450" indent="-171450">
                        <a:buFont typeface="Arial" panose="020B0604020202020204" pitchFamily="34" charset="0"/>
                        <a:buChar char="•"/>
                      </a:pPr>
                      <a:r>
                        <a:rPr lang="sv-SE" sz="1200" noProof="0" dirty="0" smtClean="0">
                          <a:latin typeface="Arial" panose="020B0604020202020204" pitchFamily="34" charset="0"/>
                          <a:cs typeface="Arial" panose="020B0604020202020204" pitchFamily="34" charset="0"/>
                        </a:rPr>
                        <a:t>Stöd för oberoende Cloud leverantörer </a:t>
                      </a:r>
                    </a:p>
                    <a:p>
                      <a:pPr marL="171450" indent="-171450">
                        <a:buFont typeface="Arial" panose="020B0604020202020204" pitchFamily="34" charset="0"/>
                        <a:buChar char="•"/>
                      </a:pPr>
                      <a:r>
                        <a:rPr lang="sv-SE" sz="1200" noProof="0" dirty="0" smtClean="0">
                          <a:latin typeface="Arial" panose="020B0604020202020204" pitchFamily="34" charset="0"/>
                          <a:cs typeface="Arial" panose="020B0604020202020204" pitchFamily="34" charset="0"/>
                        </a:rPr>
                        <a:t>VDI certifiering</a:t>
                      </a:r>
                    </a:p>
                  </a:txBody>
                  <a:tcPr marL="68580" marR="68580" marT="34290" marB="34290"/>
                </a:tc>
                <a:tc>
                  <a:txBody>
                    <a:bodyPr/>
                    <a:lstStyle/>
                    <a:p>
                      <a:r>
                        <a:rPr lang="sv-SE" sz="1200" dirty="0" smtClean="0">
                          <a:latin typeface="Arial" panose="020B0604020202020204" pitchFamily="34" charset="0"/>
                          <a:cs typeface="Arial" panose="020B0604020202020204" pitchFamily="34" charset="0"/>
                        </a:rPr>
                        <a:t>Identifierad</a:t>
                      </a:r>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tr>
              <a:tr h="2781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noProof="0" dirty="0" smtClean="0">
                          <a:latin typeface="Arial" panose="020B0604020202020204" pitchFamily="34" charset="0"/>
                          <a:cs typeface="Arial" panose="020B0604020202020204" pitchFamily="34" charset="0"/>
                        </a:rPr>
                        <a:t>Licenshantering</a:t>
                      </a:r>
                    </a:p>
                  </a:txBody>
                  <a:tcPr marL="68580" marR="68580" marT="34290" marB="34290"/>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noProof="0" dirty="0" smtClean="0">
                          <a:latin typeface="Arial" panose="020B0604020202020204" pitchFamily="34" charset="0"/>
                          <a:cs typeface="Arial" panose="020B0604020202020204" pitchFamily="34" charset="0"/>
                        </a:rPr>
                        <a:t>Beskrivning</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noProof="0" dirty="0" smtClean="0">
                          <a:latin typeface="Arial" panose="020B0604020202020204" pitchFamily="34" charset="0"/>
                          <a:cs typeface="Arial" panose="020B0604020202020204" pitchFamily="34" charset="0"/>
                        </a:rPr>
                        <a:t>Monitorering</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noProof="0" dirty="0" smtClean="0">
                          <a:latin typeface="Arial" panose="020B0604020202020204" pitchFamily="34" charset="0"/>
                          <a:cs typeface="Arial" panose="020B0604020202020204" pitchFamily="34" charset="0"/>
                        </a:rPr>
                        <a:t>Statistik</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noProof="0" dirty="0" smtClean="0">
                          <a:latin typeface="Arial" panose="020B0604020202020204" pitchFamily="34" charset="0"/>
                          <a:cs typeface="Arial" panose="020B0604020202020204" pitchFamily="34" charset="0"/>
                        </a:rPr>
                        <a:t>Ansvarig och deltagare</a:t>
                      </a:r>
                    </a:p>
                  </a:txBody>
                  <a:tcPr marL="68580" marR="68580" marT="34290" marB="34290"/>
                </a:tc>
                <a:tc>
                  <a:txBody>
                    <a:bodyPr/>
                    <a:lstStyle/>
                    <a:p>
                      <a:r>
                        <a:rPr lang="sv-SE" sz="1200" dirty="0" smtClean="0">
                          <a:latin typeface="Arial" panose="020B0604020202020204" pitchFamily="34" charset="0"/>
                          <a:cs typeface="Arial" panose="020B0604020202020204" pitchFamily="34" charset="0"/>
                        </a:rPr>
                        <a:t>Identifierad</a:t>
                      </a:r>
                      <a:endParaRPr lang="sv-SE" sz="1200" noProof="0" dirty="0" smtClean="0">
                        <a:latin typeface="Arial" panose="020B0604020202020204" pitchFamily="34" charset="0"/>
                        <a:cs typeface="Arial" panose="020B0604020202020204" pitchFamily="34" charset="0"/>
                      </a:endParaRPr>
                    </a:p>
                  </a:txBody>
                  <a:tcPr marL="68580" marR="68580" marT="34290" marB="34290"/>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xmlns="" val="776131181"/>
                  </a:ext>
                </a:extLst>
              </a:tr>
              <a:tr h="278130">
                <a:tc>
                  <a:txBody>
                    <a:bodyPr/>
                    <a:lstStyle/>
                    <a:p>
                      <a:r>
                        <a:rPr lang="sv-SE" sz="1200" kern="1200" noProof="0" dirty="0" err="1" smtClean="0">
                          <a:solidFill>
                            <a:schemeClr val="dk1"/>
                          </a:solidFill>
                          <a:latin typeface="Arial" panose="020B0604020202020204" pitchFamily="34" charset="0"/>
                          <a:ea typeface="+mn-ea"/>
                          <a:cs typeface="Arial" panose="020B0604020202020204" pitchFamily="34" charset="0"/>
                        </a:rPr>
                        <a:t>Performance</a:t>
                      </a:r>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tc>
                  <a:txBody>
                    <a:bodyPr/>
                    <a:lstStyle/>
                    <a:p>
                      <a:pPr marL="171450" indent="-171450">
                        <a:buFont typeface="Arial" panose="020B0604020202020204" pitchFamily="34" charset="0"/>
                        <a:buChar char="•"/>
                      </a:pPr>
                      <a:r>
                        <a:rPr lang="sv-SE" sz="1200" noProof="0" dirty="0" err="1" smtClean="0">
                          <a:latin typeface="Arial" panose="020B0604020202020204" pitchFamily="34" charset="0"/>
                          <a:cs typeface="Arial" panose="020B0604020202020204" pitchFamily="34" charset="0"/>
                        </a:rPr>
                        <a:t>Tuning</a:t>
                      </a:r>
                      <a:r>
                        <a:rPr lang="sv-SE" sz="1200" noProof="0" dirty="0" smtClean="0">
                          <a:latin typeface="Arial" panose="020B0604020202020204" pitchFamily="34" charset="0"/>
                          <a:cs typeface="Arial" panose="020B0604020202020204" pitchFamily="34" charset="0"/>
                        </a:rPr>
                        <a:t> (Förenkla för oss att genomföra </a:t>
                      </a:r>
                      <a:r>
                        <a:rPr lang="sv-SE" sz="1200" noProof="0" dirty="0" err="1" smtClean="0">
                          <a:latin typeface="Arial" panose="020B0604020202020204" pitchFamily="34" charset="0"/>
                          <a:cs typeface="Arial" panose="020B0604020202020204" pitchFamily="34" charset="0"/>
                        </a:rPr>
                        <a:t>tunings</a:t>
                      </a:r>
                      <a:r>
                        <a:rPr lang="sv-SE" sz="1200" noProof="0" dirty="0" smtClean="0">
                          <a:latin typeface="Arial" panose="020B0604020202020204" pitchFamily="34" charset="0"/>
                          <a:cs typeface="Arial" panose="020B0604020202020204" pitchFamily="34" charset="0"/>
                        </a:rPr>
                        <a:t>)</a:t>
                      </a:r>
                    </a:p>
                    <a:p>
                      <a:pPr marL="171450" indent="-171450">
                        <a:buFont typeface="Arial" panose="020B0604020202020204" pitchFamily="34" charset="0"/>
                        <a:buChar char="•"/>
                      </a:pPr>
                      <a:r>
                        <a:rPr lang="sv-SE" sz="1200" noProof="0" dirty="0" smtClean="0">
                          <a:latin typeface="Arial" panose="020B0604020202020204" pitchFamily="34" charset="0"/>
                          <a:cs typeface="Arial" panose="020B0604020202020204" pitchFamily="34" charset="0"/>
                        </a:rPr>
                        <a:t>Visualisering av </a:t>
                      </a:r>
                      <a:r>
                        <a:rPr lang="sv-SE" sz="1200" noProof="0" dirty="0" err="1" smtClean="0">
                          <a:latin typeface="Arial" panose="020B0604020202020204" pitchFamily="34" charset="0"/>
                          <a:cs typeface="Arial" panose="020B0604020202020204" pitchFamily="34" charset="0"/>
                        </a:rPr>
                        <a:t>performance</a:t>
                      </a:r>
                      <a:r>
                        <a:rPr lang="sv-SE" sz="1200" noProof="0" dirty="0" smtClean="0">
                          <a:latin typeface="Arial" panose="020B0604020202020204" pitchFamily="34" charset="0"/>
                          <a:cs typeface="Arial" panose="020B0604020202020204" pitchFamily="34" charset="0"/>
                        </a:rPr>
                        <a:t>-last per funktion</a:t>
                      </a:r>
                    </a:p>
                    <a:p>
                      <a:pPr marL="171450" indent="-171450">
                        <a:buFont typeface="Arial" panose="020B0604020202020204" pitchFamily="34" charset="0"/>
                        <a:buChar char="•"/>
                      </a:pPr>
                      <a:r>
                        <a:rPr lang="sv-SE" sz="1200" noProof="0" dirty="0" smtClean="0">
                          <a:latin typeface="Arial" panose="020B0604020202020204" pitchFamily="34" charset="0"/>
                          <a:cs typeface="Arial" panose="020B0604020202020204" pitchFamily="34" charset="0"/>
                        </a:rPr>
                        <a:t>Tools </a:t>
                      </a:r>
                      <a:r>
                        <a:rPr lang="sv-SE" sz="1200" noProof="0" dirty="0" err="1" smtClean="0">
                          <a:latin typeface="Arial" panose="020B0604020202020204" pitchFamily="34" charset="0"/>
                          <a:cs typeface="Arial" panose="020B0604020202020204" pitchFamily="34" charset="0"/>
                        </a:rPr>
                        <a:t>health</a:t>
                      </a:r>
                      <a:r>
                        <a:rPr lang="sv-SE" sz="1200" noProof="0" dirty="0" smtClean="0">
                          <a:latin typeface="Arial" panose="020B0604020202020204" pitchFamily="34" charset="0"/>
                          <a:cs typeface="Arial" panose="020B0604020202020204" pitchFamily="34" charset="0"/>
                        </a:rPr>
                        <a:t> check</a:t>
                      </a:r>
                    </a:p>
                    <a:p>
                      <a:pPr marL="171450" indent="-171450">
                        <a:buFont typeface="Arial" panose="020B0604020202020204" pitchFamily="34" charset="0"/>
                        <a:buChar char="•"/>
                      </a:pPr>
                      <a:r>
                        <a:rPr lang="sv-SE" sz="1200" noProof="0" dirty="0" err="1" smtClean="0">
                          <a:latin typeface="Arial" panose="020B0604020202020204" pitchFamily="34" charset="0"/>
                          <a:cs typeface="Arial" panose="020B0604020202020204" pitchFamily="34" charset="0"/>
                        </a:rPr>
                        <a:t>Purge</a:t>
                      </a:r>
                      <a:endParaRPr lang="sv-SE" sz="1200" noProof="0" dirty="0" smtClean="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sv-SE" sz="1200" noProof="0" dirty="0" smtClean="0">
                          <a:latin typeface="Arial" panose="020B0604020202020204" pitchFamily="34" charset="0"/>
                          <a:cs typeface="Arial" panose="020B0604020202020204" pitchFamily="34" charset="0"/>
                        </a:rPr>
                        <a:t>Arkivering (Data samt </a:t>
                      </a:r>
                      <a:r>
                        <a:rPr lang="sv-SE" sz="1200" noProof="0" dirty="0" err="1" smtClean="0">
                          <a:latin typeface="Arial" panose="020B0604020202020204" pitchFamily="34" charset="0"/>
                          <a:cs typeface="Arial" panose="020B0604020202020204" pitchFamily="34" charset="0"/>
                        </a:rPr>
                        <a:t>Database</a:t>
                      </a:r>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r>
                        <a:rPr lang="sv-SE" sz="1200" dirty="0" smtClean="0">
                          <a:latin typeface="Arial" panose="020B0604020202020204" pitchFamily="34" charset="0"/>
                          <a:cs typeface="Arial" panose="020B0604020202020204" pitchFamily="34" charset="0"/>
                        </a:rPr>
                        <a:t>Identifierad</a:t>
                      </a:r>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xmlns="" val="4182329178"/>
                  </a:ext>
                </a:extLst>
              </a:tr>
              <a:tr h="278130">
                <a:tc>
                  <a:txBody>
                    <a:bodyPr/>
                    <a:lstStyle/>
                    <a:p>
                      <a:r>
                        <a:rPr lang="sv-SE" sz="1200" noProof="0" dirty="0" smtClean="0">
                          <a:latin typeface="Arial" panose="020B0604020202020204" pitchFamily="34" charset="0"/>
                          <a:cs typeface="Arial" panose="020B0604020202020204" pitchFamily="34" charset="0"/>
                        </a:rPr>
                        <a:t>3rd Party Process</a:t>
                      </a:r>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pPr marL="171450" indent="-171450">
                        <a:buFont typeface="Arial" panose="020B0604020202020204" pitchFamily="34" charset="0"/>
                        <a:buChar char="•"/>
                      </a:pPr>
                      <a:r>
                        <a:rPr lang="sv-SE" sz="1200" noProof="0" dirty="0" smtClean="0">
                          <a:latin typeface="Arial" panose="020B0604020202020204" pitchFamily="34" charset="0"/>
                          <a:cs typeface="Arial" panose="020B0604020202020204" pitchFamily="34" charset="0"/>
                        </a:rPr>
                        <a:t>supportnivå</a:t>
                      </a:r>
                    </a:p>
                    <a:p>
                      <a:pPr marL="171450" indent="-171450">
                        <a:buFont typeface="Arial" panose="020B0604020202020204" pitchFamily="34" charset="0"/>
                        <a:buChar char="•"/>
                      </a:pPr>
                      <a:r>
                        <a:rPr lang="sv-SE" sz="1200" noProof="0" dirty="0" smtClean="0">
                          <a:latin typeface="Arial" panose="020B0604020202020204" pitchFamily="34" charset="0"/>
                          <a:cs typeface="Arial" panose="020B0604020202020204" pitchFamily="34" charset="0"/>
                        </a:rPr>
                        <a:t>bugg rättningar</a:t>
                      </a:r>
                    </a:p>
                    <a:p>
                      <a:pPr marL="171450" indent="-171450">
                        <a:buFont typeface="Arial" panose="020B0604020202020204" pitchFamily="34" charset="0"/>
                        <a:buChar char="•"/>
                      </a:pPr>
                      <a:r>
                        <a:rPr lang="sv-SE" sz="1200" noProof="0" dirty="0" smtClean="0">
                          <a:latin typeface="Arial" panose="020B0604020202020204" pitchFamily="34" charset="0"/>
                          <a:cs typeface="Arial" panose="020B0604020202020204" pitchFamily="34" charset="0"/>
                        </a:rPr>
                        <a:t>versions kompabilitet</a:t>
                      </a:r>
                    </a:p>
                    <a:p>
                      <a:pPr marL="171450" indent="-171450">
                        <a:buFont typeface="Arial" panose="020B0604020202020204" pitchFamily="34" charset="0"/>
                        <a:buChar char="•"/>
                      </a:pPr>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r>
                        <a:rPr lang="sv-SE" sz="1200" dirty="0" smtClean="0">
                          <a:latin typeface="Arial" panose="020B0604020202020204" pitchFamily="34" charset="0"/>
                          <a:cs typeface="Arial" panose="020B0604020202020204" pitchFamily="34" charset="0"/>
                        </a:rPr>
                        <a:t>Identifierad</a:t>
                      </a:r>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xmlns="" val="3045792829"/>
                  </a:ext>
                </a:extLst>
              </a:tr>
            </a:tbl>
          </a:graphicData>
        </a:graphic>
      </p:graphicFrame>
      <p:sp>
        <p:nvSpPr>
          <p:cNvPr id="7" name="TextBox 6"/>
          <p:cNvSpPr txBox="1"/>
          <p:nvPr/>
        </p:nvSpPr>
        <p:spPr>
          <a:xfrm>
            <a:off x="6156176" y="260648"/>
            <a:ext cx="1123950" cy="830997"/>
          </a:xfrm>
          <a:prstGeom prst="rect">
            <a:avLst/>
          </a:prstGeom>
          <a:noFill/>
        </p:spPr>
        <p:txBody>
          <a:bodyPr wrap="square" rtlCol="0">
            <a:spAutoFit/>
          </a:bodyPr>
          <a:lstStyle/>
          <a:p>
            <a:r>
              <a:rPr lang="sv-SE" sz="1200" dirty="0">
                <a:latin typeface="Arial" panose="020B0604020202020204" pitchFamily="34" charset="0"/>
                <a:cs typeface="Arial" panose="020B0604020202020204" pitchFamily="34" charset="0"/>
              </a:rPr>
              <a:t>&lt;Avslutad&gt;</a:t>
            </a:r>
          </a:p>
          <a:p>
            <a:r>
              <a:rPr lang="sv-SE" sz="1200" dirty="0">
                <a:latin typeface="Arial" panose="020B0604020202020204" pitchFamily="34" charset="0"/>
                <a:cs typeface="Arial" panose="020B0604020202020204" pitchFamily="34" charset="0"/>
              </a:rPr>
              <a:t>&lt;Pågående&gt;</a:t>
            </a:r>
          </a:p>
          <a:p>
            <a:r>
              <a:rPr lang="sv-SE" sz="1200" dirty="0">
                <a:latin typeface="Arial" panose="020B0604020202020204" pitchFamily="34" charset="0"/>
                <a:cs typeface="Arial" panose="020B0604020202020204" pitchFamily="34" charset="0"/>
              </a:rPr>
              <a:t>&lt;Planerad&gt;</a:t>
            </a:r>
          </a:p>
          <a:p>
            <a:r>
              <a:rPr lang="sv-SE" sz="1200" dirty="0">
                <a:latin typeface="Arial" panose="020B0604020202020204" pitchFamily="34" charset="0"/>
                <a:cs typeface="Arial" panose="020B0604020202020204" pitchFamily="34" charset="0"/>
              </a:rPr>
              <a:t>&lt;Identifierad&gt;</a:t>
            </a:r>
            <a:endParaRPr lang="en-US" sz="1200" dirty="0">
              <a:latin typeface="Arial" panose="020B0604020202020204" pitchFamily="34" charset="0"/>
              <a:cs typeface="Arial" panose="020B0604020202020204" pitchFamily="34" charset="0"/>
            </a:endParaRPr>
          </a:p>
        </p:txBody>
      </p:sp>
      <p:sp>
        <p:nvSpPr>
          <p:cNvPr id="3" name="Date Placeholder 2"/>
          <p:cNvSpPr>
            <a:spLocks noGrp="1"/>
          </p:cNvSpPr>
          <p:nvPr>
            <p:ph type="dt" sz="half" idx="10"/>
          </p:nvPr>
        </p:nvSpPr>
        <p:spPr>
          <a:xfrm>
            <a:off x="467544" y="6381328"/>
            <a:ext cx="2133600" cy="365125"/>
          </a:xfrm>
        </p:spPr>
        <p:txBody>
          <a:bodyPr/>
          <a:lstStyle/>
          <a:p>
            <a:r>
              <a:rPr lang="en-US" smtClean="0"/>
              <a:t>2018-11-27</a:t>
            </a:r>
            <a:endParaRPr lang="sv-SE" dirty="0"/>
          </a:p>
        </p:txBody>
      </p:sp>
    </p:spTree>
    <p:extLst>
      <p:ext uri="{BB962C8B-B14F-4D97-AF65-F5344CB8AC3E}">
        <p14:creationId xmlns:p14="http://schemas.microsoft.com/office/powerpoint/2010/main" val="8076884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sz="3200" dirty="0" err="1">
                <a:latin typeface="Arial" panose="020B0604020202020204" pitchFamily="34" charset="0"/>
                <a:cs typeface="Arial" panose="020B0604020202020204" pitchFamily="34" charset="0"/>
              </a:rPr>
              <a:t>Upgrade</a:t>
            </a:r>
            <a:r>
              <a:rPr lang="sv-SE" sz="3200" dirty="0">
                <a:latin typeface="Arial" panose="020B0604020202020204" pitchFamily="34" charset="0"/>
                <a:cs typeface="Arial" panose="020B0604020202020204" pitchFamily="34" charset="0"/>
              </a:rPr>
              <a:t> </a:t>
            </a:r>
            <a:r>
              <a:rPr lang="sv-SE" sz="3200" dirty="0" err="1">
                <a:latin typeface="Arial" panose="020B0604020202020204" pitchFamily="34" charset="0"/>
                <a:cs typeface="Arial" panose="020B0604020202020204" pitchFamily="34" charset="0"/>
              </a:rPr>
              <a:t>Strategies</a:t>
            </a:r>
            <a:r>
              <a:rPr lang="sv-SE" sz="3200" dirty="0">
                <a:latin typeface="Arial" panose="020B0604020202020204" pitchFamily="34" charset="0"/>
                <a:cs typeface="Arial" panose="020B0604020202020204" pitchFamily="34" charset="0"/>
              </a:rPr>
              <a:t> &amp; </a:t>
            </a:r>
            <a:r>
              <a:rPr lang="sv-SE" sz="3200" dirty="0" err="1">
                <a:latin typeface="Arial" panose="020B0604020202020204" pitchFamily="34" charset="0"/>
                <a:cs typeface="Arial" panose="020B0604020202020204" pitchFamily="34" charset="0"/>
              </a:rPr>
              <a:t>Simplification</a:t>
            </a:r>
            <a:endParaRPr lang="sv-SE" sz="3200" dirty="0">
              <a:latin typeface="Arial" panose="020B0604020202020204" pitchFamily="34" charset="0"/>
              <a:cs typeface="Arial" panose="020B0604020202020204" pitchFamily="34"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25244966"/>
              </p:ext>
            </p:extLst>
          </p:nvPr>
        </p:nvGraphicFramePr>
        <p:xfrm>
          <a:off x="628650" y="2226469"/>
          <a:ext cx="7886700" cy="3535680"/>
        </p:xfrm>
        <a:graphic>
          <a:graphicData uri="http://schemas.openxmlformats.org/drawingml/2006/table">
            <a:tbl>
              <a:tblPr firstRow="1" bandRow="1">
                <a:tableStyleId>{5C22544A-7EE6-4342-B048-85BDC9FD1C3A}</a:tableStyleId>
              </a:tblPr>
              <a:tblGrid>
                <a:gridCol w="2157799">
                  <a:extLst>
                    <a:ext uri="{9D8B030D-6E8A-4147-A177-3AD203B41FA5}">
                      <a16:colId xmlns:a16="http://schemas.microsoft.com/office/drawing/2014/main" xmlns="" val="925371025"/>
                    </a:ext>
                  </a:extLst>
                </a:gridCol>
                <a:gridCol w="5728901">
                  <a:extLst>
                    <a:ext uri="{9D8B030D-6E8A-4147-A177-3AD203B41FA5}">
                      <a16:colId xmlns:a16="http://schemas.microsoft.com/office/drawing/2014/main" xmlns="" val="2939246750"/>
                    </a:ext>
                  </a:extLst>
                </a:gridCol>
              </a:tblGrid>
              <a:tr h="278130">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r>
                        <a:rPr lang="sv-SE" sz="1200" noProof="0">
                          <a:latin typeface="Arial" panose="020B0604020202020204" pitchFamily="34" charset="0"/>
                          <a:cs typeface="Arial" panose="020B0604020202020204" pitchFamily="34" charset="0"/>
                        </a:rPr>
                        <a:t>Beskrivning</a:t>
                      </a:r>
                      <a:endParaRPr lang="sv-SE" sz="1200" i="1" noProof="0">
                        <a:solidFill>
                          <a:srgbClr val="FF0000"/>
                        </a:solidFill>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xmlns="" val="629090707"/>
                  </a:ext>
                </a:extLst>
              </a:tr>
              <a:tr h="278130">
                <a:tc>
                  <a:txBody>
                    <a:bodyPr/>
                    <a:lstStyle/>
                    <a:p>
                      <a:r>
                        <a:rPr lang="sv-SE" sz="1200" b="1" dirty="0">
                          <a:latin typeface="Arial" panose="020B0604020202020204" pitchFamily="34" charset="0"/>
                          <a:cs typeface="Arial" panose="020B0604020202020204" pitchFamily="34" charset="0"/>
                        </a:rPr>
                        <a:t>VEM – Namn, Ansvarig</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i="1" kern="1200" baseline="0" noProof="0" dirty="0" smtClean="0">
                          <a:solidFill>
                            <a:schemeClr val="dk1"/>
                          </a:solidFill>
                          <a:latin typeface="Arial" panose="020B0604020202020204" pitchFamily="34" charset="0"/>
                          <a:ea typeface="+mn-ea"/>
                          <a:cs typeface="Arial" panose="020B0604020202020204" pitchFamily="34" charset="0"/>
                        </a:rPr>
                        <a:t>Rune Denti</a:t>
                      </a:r>
                      <a:endParaRPr lang="sv-SE" sz="1200" i="1" kern="1200" baseline="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extLst>
                  <a:ext uri="{0D108BD9-81ED-4DB2-BD59-A6C34878D82A}">
                    <a16:rowId xmlns:a16="http://schemas.microsoft.com/office/drawing/2014/main" xmlns="" val="1849281227"/>
                  </a:ext>
                </a:extLst>
              </a:tr>
              <a:tr h="278130">
                <a:tc>
                  <a:txBody>
                    <a:bodyPr/>
                    <a:lstStyle/>
                    <a:p>
                      <a:r>
                        <a:rPr lang="sv-SE" sz="1200" b="1" dirty="0">
                          <a:latin typeface="Arial" panose="020B0604020202020204" pitchFamily="34" charset="0"/>
                          <a:cs typeface="Arial" panose="020B0604020202020204" pitchFamily="34" charset="0"/>
                        </a:rPr>
                        <a:t>VAD - Kort beskrivning</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pPr marL="171450" lvl="0" indent="-171450">
                        <a:buFont typeface="Arial" panose="020B0604020202020204" pitchFamily="34" charset="0"/>
                        <a:buChar char="•"/>
                      </a:pPr>
                      <a:r>
                        <a:rPr lang="sv-SE" sz="1200" noProof="0" dirty="0" smtClean="0">
                          <a:latin typeface="Arial" panose="020B0604020202020204" pitchFamily="34" charset="0"/>
                          <a:cs typeface="Arial" panose="020B0604020202020204" pitchFamily="34" charset="0"/>
                        </a:rPr>
                        <a:t>Utforma </a:t>
                      </a:r>
                      <a:r>
                        <a:rPr lang="sv-SE" sz="1200" baseline="0" noProof="0" dirty="0" smtClean="0">
                          <a:latin typeface="Arial" panose="020B0604020202020204" pitchFamily="34" charset="0"/>
                          <a:cs typeface="Arial" panose="020B0604020202020204" pitchFamily="34" charset="0"/>
                        </a:rPr>
                        <a:t>underlag för </a:t>
                      </a:r>
                      <a:r>
                        <a:rPr lang="sv-SE" sz="1200" noProof="0" dirty="0" smtClean="0">
                          <a:latin typeface="Arial" panose="020B0604020202020204" pitchFamily="34" charset="0"/>
                          <a:cs typeface="Arial" panose="020B0604020202020204" pitchFamily="34" charset="0"/>
                        </a:rPr>
                        <a:t>krav</a:t>
                      </a:r>
                      <a:r>
                        <a:rPr lang="sv-SE" sz="1200" baseline="0" noProof="0" dirty="0" smtClean="0">
                          <a:latin typeface="Arial" panose="020B0604020202020204" pitchFamily="34" charset="0"/>
                          <a:cs typeface="Arial" panose="020B0604020202020204" pitchFamily="34" charset="0"/>
                        </a:rPr>
                        <a:t> på </a:t>
                      </a:r>
                      <a:r>
                        <a:rPr lang="sv-SE" sz="1200" noProof="0" dirty="0" smtClean="0">
                          <a:latin typeface="Arial" panose="020B0604020202020204" pitchFamily="34" charset="0"/>
                          <a:cs typeface="Arial" panose="020B0604020202020204" pitchFamily="34" charset="0"/>
                        </a:rPr>
                        <a:t>kvalitet nya versioner</a:t>
                      </a:r>
                    </a:p>
                    <a:p>
                      <a:pPr marL="171450" lvl="0" indent="-171450">
                        <a:buFont typeface="Arial" panose="020B0604020202020204" pitchFamily="34" charset="0"/>
                        <a:buChar char="•"/>
                      </a:pPr>
                      <a:r>
                        <a:rPr lang="sv-SE" sz="1200" noProof="0" dirty="0" smtClean="0">
                          <a:latin typeface="Arial" panose="020B0604020202020204" pitchFamily="34" charset="0"/>
                          <a:cs typeface="Arial" panose="020B0604020202020204" pitchFamily="34" charset="0"/>
                        </a:rPr>
                        <a:t>Utforma</a:t>
                      </a:r>
                      <a:r>
                        <a:rPr lang="sv-SE" sz="1200" baseline="0" noProof="0" dirty="0" smtClean="0">
                          <a:latin typeface="Arial" panose="020B0604020202020204" pitchFamily="34" charset="0"/>
                          <a:cs typeface="Arial" panose="020B0604020202020204" pitchFamily="34" charset="0"/>
                        </a:rPr>
                        <a:t> underlag för krav mot återförsäljarna kring</a:t>
                      </a:r>
                      <a:r>
                        <a:rPr lang="sv-SE" sz="1200" noProof="0" dirty="0" smtClean="0">
                          <a:latin typeface="Arial" panose="020B0604020202020204" pitchFamily="34" charset="0"/>
                          <a:cs typeface="Arial" panose="020B0604020202020204" pitchFamily="34" charset="0"/>
                        </a:rPr>
                        <a:t> den allt</a:t>
                      </a:r>
                      <a:r>
                        <a:rPr lang="sv-SE" sz="1200" baseline="0" noProof="0" dirty="0" smtClean="0">
                          <a:latin typeface="Arial" panose="020B0604020202020204" pitchFamily="34" charset="0"/>
                          <a:cs typeface="Arial" panose="020B0604020202020204" pitchFamily="34" charset="0"/>
                        </a:rPr>
                        <a:t> kortare tiden för en versions </a:t>
                      </a:r>
                      <a:r>
                        <a:rPr lang="sv-SE" sz="1200" noProof="0" dirty="0" err="1" smtClean="0">
                          <a:latin typeface="Arial" panose="020B0604020202020204" pitchFamily="34" charset="0"/>
                          <a:cs typeface="Arial" panose="020B0604020202020204" pitchFamily="34" charset="0"/>
                        </a:rPr>
                        <a:t>EoS</a:t>
                      </a:r>
                      <a:endParaRPr lang="sv-SE" sz="1200" noProof="0" dirty="0" smtClean="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sv-SE" sz="1200" noProof="0" dirty="0" smtClean="0">
                          <a:latin typeface="Arial" panose="020B0604020202020204" pitchFamily="34" charset="0"/>
                          <a:cs typeface="Arial" panose="020B0604020202020204" pitchFamily="34" charset="0"/>
                        </a:rPr>
                        <a:t>Utforma </a:t>
                      </a:r>
                      <a:r>
                        <a:rPr lang="sv-SE" sz="1200" baseline="0" noProof="0" dirty="0" smtClean="0">
                          <a:latin typeface="Arial" panose="020B0604020202020204" pitchFamily="34" charset="0"/>
                          <a:cs typeface="Arial" panose="020B0604020202020204" pitchFamily="34" charset="0"/>
                        </a:rPr>
                        <a:t>underlag för </a:t>
                      </a:r>
                      <a:r>
                        <a:rPr lang="sv-SE" sz="1200" noProof="0" dirty="0" smtClean="0">
                          <a:latin typeface="Arial" panose="020B0604020202020204" pitchFamily="34" charset="0"/>
                          <a:cs typeface="Arial" panose="020B0604020202020204" pitchFamily="34" charset="0"/>
                        </a:rPr>
                        <a:t>krav</a:t>
                      </a:r>
                      <a:r>
                        <a:rPr lang="sv-SE" sz="1200" baseline="0" noProof="0" dirty="0" smtClean="0">
                          <a:latin typeface="Arial" panose="020B0604020202020204" pitchFamily="34" charset="0"/>
                          <a:cs typeface="Arial" panose="020B0604020202020204" pitchFamily="34" charset="0"/>
                        </a:rPr>
                        <a:t> kring k</a:t>
                      </a:r>
                      <a:r>
                        <a:rPr lang="sv-SE" sz="1200" noProof="0" dirty="0" smtClean="0">
                          <a:latin typeface="Arial" panose="020B0604020202020204" pitchFamily="34" charset="0"/>
                          <a:cs typeface="Arial" panose="020B0604020202020204" pitchFamily="34" charset="0"/>
                        </a:rPr>
                        <a:t>ompabilitet mellan applikationer, OS, DB, JAVA</a:t>
                      </a:r>
                    </a:p>
                    <a:p>
                      <a:pPr marL="171450" lvl="0" indent="-171450">
                        <a:buFont typeface="Arial" panose="020B0604020202020204" pitchFamily="34" charset="0"/>
                        <a:buChar char="•"/>
                      </a:pPr>
                      <a:r>
                        <a:rPr lang="sv-SE" sz="1200" noProof="0" dirty="0" smtClean="0">
                          <a:latin typeface="Arial" panose="020B0604020202020204" pitchFamily="34" charset="0"/>
                          <a:cs typeface="Arial" panose="020B0604020202020204" pitchFamily="34" charset="0"/>
                        </a:rPr>
                        <a:t>Utforma </a:t>
                      </a:r>
                      <a:r>
                        <a:rPr lang="sv-SE" sz="1200" baseline="0" noProof="0" dirty="0" smtClean="0">
                          <a:latin typeface="Arial" panose="020B0604020202020204" pitchFamily="34" charset="0"/>
                          <a:cs typeface="Arial" panose="020B0604020202020204" pitchFamily="34" charset="0"/>
                        </a:rPr>
                        <a:t>g</a:t>
                      </a:r>
                      <a:r>
                        <a:rPr lang="sv-SE" sz="1200" noProof="0" dirty="0" smtClean="0">
                          <a:latin typeface="Arial" panose="020B0604020202020204" pitchFamily="34" charset="0"/>
                          <a:cs typeface="Arial" panose="020B0604020202020204" pitchFamily="34" charset="0"/>
                        </a:rPr>
                        <a:t>emensamma krav på kommande releaser</a:t>
                      </a:r>
                      <a:endParaRPr lang="sv-SE" sz="1200" noProof="0" dirty="0" smtClean="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xmlns="" val="1142655074"/>
                  </a:ext>
                </a:extLst>
              </a:tr>
              <a:tr h="278130">
                <a:tc>
                  <a:txBody>
                    <a:bodyPr/>
                    <a:lstStyle/>
                    <a:p>
                      <a:r>
                        <a:rPr lang="sv-SE" sz="1200" b="1" dirty="0">
                          <a:latin typeface="Arial" panose="020B0604020202020204" pitchFamily="34" charset="0"/>
                          <a:cs typeface="Arial" panose="020B0604020202020204" pitchFamily="34" charset="0"/>
                        </a:rPr>
                        <a:t>VARFÖR - Nytta</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pPr marL="0" lvl="0" indent="0">
                        <a:buFont typeface="Arial" panose="020B0604020202020204" pitchFamily="34" charset="0"/>
                        <a:buNone/>
                      </a:pPr>
                      <a:r>
                        <a:rPr lang="sv-SE" sz="1200" noProof="0" dirty="0" smtClean="0">
                          <a:latin typeface="Arial" panose="020B0604020202020204" pitchFamily="34" charset="0"/>
                          <a:cs typeface="Arial" panose="020B0604020202020204" pitchFamily="34" charset="0"/>
                        </a:rPr>
                        <a:t>Förenklad utrullning för specifik funktionalitet</a:t>
                      </a:r>
                      <a:endParaRPr lang="sv-SE" sz="1200" noProof="0" dirty="0" smtClean="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xmlns="" val="3756654642"/>
                  </a:ext>
                </a:extLst>
              </a:tr>
              <a:tr h="278130">
                <a:tc>
                  <a:txBody>
                    <a:bodyPr/>
                    <a:lstStyle/>
                    <a:p>
                      <a:r>
                        <a:rPr lang="sv-SE" sz="1200" b="1" dirty="0">
                          <a:latin typeface="Arial" panose="020B0604020202020204" pitchFamily="34" charset="0"/>
                          <a:cs typeface="Arial" panose="020B0604020202020204" pitchFamily="34" charset="0"/>
                        </a:rPr>
                        <a:t>HUR - Uppskattad tidsåtgång och metod</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r>
                        <a:rPr lang="sv-SE" sz="1200" i="1" dirty="0" smtClean="0">
                          <a:latin typeface="Arial" panose="020B0604020202020204" pitchFamily="34" charset="0"/>
                          <a:cs typeface="Arial" panose="020B0604020202020204" pitchFamily="34" charset="0"/>
                        </a:rPr>
                        <a:t>Starta med eget arbete för att utröna var man står</a:t>
                      </a:r>
                      <a:br>
                        <a:rPr lang="sv-SE" sz="1200" i="1" dirty="0" smtClean="0">
                          <a:latin typeface="Arial" panose="020B0604020202020204" pitchFamily="34" charset="0"/>
                          <a:cs typeface="Arial" panose="020B0604020202020204" pitchFamily="34" charset="0"/>
                        </a:rPr>
                      </a:br>
                      <a:r>
                        <a:rPr lang="sv-SE" sz="1200" i="1" dirty="0" smtClean="0">
                          <a:latin typeface="Arial" panose="020B0604020202020204" pitchFamily="34" charset="0"/>
                          <a:cs typeface="Arial" panose="020B0604020202020204" pitchFamily="34" charset="0"/>
                        </a:rPr>
                        <a:t>Vidare arbete via </a:t>
                      </a:r>
                      <a:r>
                        <a:rPr lang="sv-SE" sz="1200" i="1" dirty="0" err="1" smtClean="0">
                          <a:latin typeface="Arial" panose="020B0604020202020204" pitchFamily="34" charset="0"/>
                          <a:cs typeface="Arial" panose="020B0604020202020204" pitchFamily="34" charset="0"/>
                        </a:rPr>
                        <a:t>Skype</a:t>
                      </a:r>
                      <a:r>
                        <a:rPr lang="sv-SE" sz="1200" i="1" dirty="0" smtClean="0">
                          <a:latin typeface="Arial" panose="020B0604020202020204" pitchFamily="34" charset="0"/>
                          <a:cs typeface="Arial" panose="020B0604020202020204" pitchFamily="34" charset="0"/>
                        </a:rPr>
                        <a:t> + Fysiska</a:t>
                      </a:r>
                      <a:r>
                        <a:rPr lang="sv-SE" sz="1200" i="1" baseline="0" dirty="0" smtClean="0">
                          <a:latin typeface="Arial" panose="020B0604020202020204" pitchFamily="34" charset="0"/>
                          <a:cs typeface="Arial" panose="020B0604020202020204" pitchFamily="34" charset="0"/>
                        </a:rPr>
                        <a:t> workshops</a:t>
                      </a:r>
                      <a:br>
                        <a:rPr lang="sv-SE" sz="1200" i="1" baseline="0" dirty="0" smtClean="0">
                          <a:latin typeface="Arial" panose="020B0604020202020204" pitchFamily="34" charset="0"/>
                          <a:cs typeface="Arial" panose="020B0604020202020204" pitchFamily="34" charset="0"/>
                        </a:rPr>
                      </a:br>
                      <a:r>
                        <a:rPr lang="sv-SE" sz="1200" i="1" baseline="0" dirty="0" smtClean="0">
                          <a:latin typeface="Arial" panose="020B0604020202020204" pitchFamily="34" charset="0"/>
                          <a:cs typeface="Arial" panose="020B0604020202020204" pitchFamily="34" charset="0"/>
                        </a:rPr>
                        <a:t>Avstämning i hela teamet Augusti/september, Anders bjuder in</a:t>
                      </a:r>
                      <a:endParaRPr lang="sv-SE" sz="1200" i="1" baseline="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xmlns="" val="2730739971"/>
                  </a:ext>
                </a:extLst>
              </a:tr>
              <a:tr h="278130">
                <a:tc>
                  <a:txBody>
                    <a:bodyPr/>
                    <a:lstStyle/>
                    <a:p>
                      <a:r>
                        <a:rPr lang="sv-SE" sz="1200" b="1" dirty="0">
                          <a:latin typeface="Arial" panose="020B0604020202020204" pitchFamily="34" charset="0"/>
                          <a:cs typeface="Arial" panose="020B0604020202020204" pitchFamily="34" charset="0"/>
                        </a:rPr>
                        <a:t>NÄR - Start</a:t>
                      </a:r>
                      <a:r>
                        <a:rPr lang="sv-SE" sz="1200" b="1" baseline="0" dirty="0">
                          <a:latin typeface="Arial" panose="020B0604020202020204" pitchFamily="34" charset="0"/>
                          <a:cs typeface="Arial" panose="020B0604020202020204" pitchFamily="34" charset="0"/>
                        </a:rPr>
                        <a:t>- och sluttidpunkt</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r>
                        <a:rPr lang="sv-SE" sz="1200" i="1" baseline="0" dirty="0" smtClean="0">
                          <a:latin typeface="Arial" panose="020B0604020202020204" pitchFamily="34" charset="0"/>
                          <a:cs typeface="Arial" panose="020B0604020202020204" pitchFamily="34" charset="0"/>
                        </a:rPr>
                        <a:t>Q2-Q4</a:t>
                      </a:r>
                      <a:endParaRPr lang="sv-SE" sz="1200" i="1" baseline="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xmlns="" val="4063031845"/>
                  </a:ext>
                </a:extLst>
              </a:tr>
              <a:tr h="388620">
                <a:tc>
                  <a:txBody>
                    <a:bodyPr/>
                    <a:lstStyle/>
                    <a:p>
                      <a:r>
                        <a:rPr lang="sv-SE" sz="1200" b="1" dirty="0">
                          <a:latin typeface="Arial" panose="020B0604020202020204" pitchFamily="34" charset="0"/>
                          <a:cs typeface="Arial" panose="020B0604020202020204" pitchFamily="34" charset="0"/>
                        </a:rPr>
                        <a:t>Acceptanskriterium</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r>
                        <a:rPr lang="sv-SE" sz="1200" i="1" dirty="0" smtClean="0">
                          <a:latin typeface="Arial" panose="020B0604020202020204" pitchFamily="34" charset="0"/>
                          <a:cs typeface="Arial" panose="020B0604020202020204" pitchFamily="34" charset="0"/>
                        </a:rPr>
                        <a:t>Presentationsmaterial</a:t>
                      </a:r>
                      <a:r>
                        <a:rPr lang="sv-SE" sz="1200" i="1" baseline="0" dirty="0" smtClean="0">
                          <a:latin typeface="Arial" panose="020B0604020202020204" pitchFamily="34" charset="0"/>
                          <a:cs typeface="Arial" panose="020B0604020202020204" pitchFamily="34" charset="0"/>
                        </a:rPr>
                        <a:t> som kan presenteras för leverantörer</a:t>
                      </a:r>
                      <a:endParaRPr lang="sv-SE" sz="1200" i="1" baseline="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xmlns="" val="1762820755"/>
                  </a:ext>
                </a:extLst>
              </a:tr>
              <a:tr h="278130">
                <a:tc>
                  <a:txBody>
                    <a:bodyPr/>
                    <a:lstStyle/>
                    <a:p>
                      <a:r>
                        <a:rPr lang="sv-SE" sz="1200" b="1" dirty="0">
                          <a:latin typeface="Arial" panose="020B0604020202020204" pitchFamily="34" charset="0"/>
                          <a:cs typeface="Arial" panose="020B0604020202020204" pitchFamily="34" charset="0"/>
                        </a:rPr>
                        <a:t>Övrigt</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endParaRPr lang="sv-SE" sz="1200" i="1"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xmlns="" val="661497917"/>
                  </a:ext>
                </a:extLst>
              </a:tr>
            </a:tbl>
          </a:graphicData>
        </a:graphic>
      </p:graphicFrame>
      <p:sp>
        <p:nvSpPr>
          <p:cNvPr id="3" name="Date Placeholder 2"/>
          <p:cNvSpPr>
            <a:spLocks noGrp="1"/>
          </p:cNvSpPr>
          <p:nvPr>
            <p:ph type="dt" sz="half" idx="10"/>
          </p:nvPr>
        </p:nvSpPr>
        <p:spPr/>
        <p:txBody>
          <a:bodyPr/>
          <a:lstStyle/>
          <a:p>
            <a:r>
              <a:rPr lang="en-US" smtClean="0"/>
              <a:t>2018-11-27</a:t>
            </a:r>
            <a:endParaRPr lang="sv-SE" dirty="0"/>
          </a:p>
        </p:txBody>
      </p:sp>
    </p:spTree>
    <p:extLst>
      <p:ext uri="{BB962C8B-B14F-4D97-AF65-F5344CB8AC3E}">
        <p14:creationId xmlns:p14="http://schemas.microsoft.com/office/powerpoint/2010/main" val="28246553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sz="3200" dirty="0" err="1" smtClean="0">
                <a:latin typeface="Arial" panose="020B0604020202020204" pitchFamily="34" charset="0"/>
                <a:cs typeface="Arial" panose="020B0604020202020204" pitchFamily="34" charset="0"/>
              </a:rPr>
              <a:t>Vendor</a:t>
            </a:r>
            <a:r>
              <a:rPr lang="sv-SE" sz="3200" dirty="0" smtClean="0">
                <a:latin typeface="Arial" panose="020B0604020202020204" pitchFamily="34" charset="0"/>
                <a:cs typeface="Arial" panose="020B0604020202020204" pitchFamily="34" charset="0"/>
              </a:rPr>
              <a:t> support</a:t>
            </a:r>
            <a:endParaRPr lang="sv-SE" sz="3200" dirty="0">
              <a:latin typeface="Arial" panose="020B0604020202020204" pitchFamily="34" charset="0"/>
              <a:cs typeface="Arial" panose="020B0604020202020204" pitchFamily="34"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02461384"/>
              </p:ext>
            </p:extLst>
          </p:nvPr>
        </p:nvGraphicFramePr>
        <p:xfrm>
          <a:off x="628650" y="2226469"/>
          <a:ext cx="7886700" cy="3198971"/>
        </p:xfrm>
        <a:graphic>
          <a:graphicData uri="http://schemas.openxmlformats.org/drawingml/2006/table">
            <a:tbl>
              <a:tblPr firstRow="1" bandRow="1">
                <a:tableStyleId>{5C22544A-7EE6-4342-B048-85BDC9FD1C3A}</a:tableStyleId>
              </a:tblPr>
              <a:tblGrid>
                <a:gridCol w="2157799">
                  <a:extLst>
                    <a:ext uri="{9D8B030D-6E8A-4147-A177-3AD203B41FA5}">
                      <a16:colId xmlns:a16="http://schemas.microsoft.com/office/drawing/2014/main" xmlns="" val="925371025"/>
                    </a:ext>
                  </a:extLst>
                </a:gridCol>
                <a:gridCol w="5728901">
                  <a:extLst>
                    <a:ext uri="{9D8B030D-6E8A-4147-A177-3AD203B41FA5}">
                      <a16:colId xmlns:a16="http://schemas.microsoft.com/office/drawing/2014/main" xmlns="" val="2939246750"/>
                    </a:ext>
                  </a:extLst>
                </a:gridCol>
              </a:tblGrid>
              <a:tr h="278130">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r>
                        <a:rPr lang="sv-SE" sz="1200" noProof="0">
                          <a:latin typeface="Arial" panose="020B0604020202020204" pitchFamily="34" charset="0"/>
                          <a:cs typeface="Arial" panose="020B0604020202020204" pitchFamily="34" charset="0"/>
                        </a:rPr>
                        <a:t>Beskrivning</a:t>
                      </a:r>
                      <a:endParaRPr lang="sv-SE" sz="1200" i="1" noProof="0">
                        <a:solidFill>
                          <a:srgbClr val="FF0000"/>
                        </a:solidFill>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xmlns="" val="629090707"/>
                  </a:ext>
                </a:extLst>
              </a:tr>
              <a:tr h="278130">
                <a:tc>
                  <a:txBody>
                    <a:bodyPr/>
                    <a:lstStyle/>
                    <a:p>
                      <a:r>
                        <a:rPr lang="sv-SE" sz="1200" b="1" dirty="0">
                          <a:latin typeface="Arial" panose="020B0604020202020204" pitchFamily="34" charset="0"/>
                          <a:cs typeface="Arial" panose="020B0604020202020204" pitchFamily="34" charset="0"/>
                        </a:rPr>
                        <a:t>VEM – Namn, Ansvarig</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i="1" kern="1200" baseline="0" noProof="0" dirty="0" smtClean="0">
                          <a:solidFill>
                            <a:schemeClr val="dk1"/>
                          </a:solidFill>
                          <a:latin typeface="Arial" panose="020B0604020202020204" pitchFamily="34" charset="0"/>
                          <a:ea typeface="+mn-ea"/>
                          <a:cs typeface="Arial" panose="020B0604020202020204" pitchFamily="34" charset="0"/>
                        </a:rPr>
                        <a:t>Mikael Granhed</a:t>
                      </a:r>
                      <a:endParaRPr lang="sv-SE" sz="1200" i="1" kern="1200" baseline="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extLst>
                  <a:ext uri="{0D108BD9-81ED-4DB2-BD59-A6C34878D82A}">
                    <a16:rowId xmlns:a16="http://schemas.microsoft.com/office/drawing/2014/main" xmlns="" val="1849281227"/>
                  </a:ext>
                </a:extLst>
              </a:tr>
              <a:tr h="646271">
                <a:tc>
                  <a:txBody>
                    <a:bodyPr/>
                    <a:lstStyle/>
                    <a:p>
                      <a:r>
                        <a:rPr lang="sv-SE" sz="1200" b="1" dirty="0">
                          <a:latin typeface="Arial" panose="020B0604020202020204" pitchFamily="34" charset="0"/>
                          <a:cs typeface="Arial" panose="020B0604020202020204" pitchFamily="34" charset="0"/>
                        </a:rPr>
                        <a:t>VAD - Kort beskrivning</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noProof="0" dirty="0" smtClean="0">
                          <a:latin typeface="Arial" panose="020B0604020202020204" pitchFamily="34" charset="0"/>
                          <a:cs typeface="Arial" panose="020B0604020202020204" pitchFamily="34" charset="0"/>
                        </a:rPr>
                        <a:t>Utforma gemensam modell för vad som ingår I licenskosten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noProof="0" dirty="0" smtClean="0">
                          <a:latin typeface="Arial" panose="020B0604020202020204" pitchFamily="34" charset="0"/>
                          <a:cs typeface="Arial" panose="020B0604020202020204" pitchFamily="34" charset="0"/>
                        </a:rPr>
                        <a:t>Utforma en modell för att få respons i paritet till kost, “best </a:t>
                      </a:r>
                      <a:r>
                        <a:rPr lang="sv-SE" sz="1200" noProof="0" dirty="0" err="1" smtClean="0">
                          <a:latin typeface="Arial" panose="020B0604020202020204" pitchFamily="34" charset="0"/>
                          <a:cs typeface="Arial" panose="020B0604020202020204" pitchFamily="34" charset="0"/>
                        </a:rPr>
                        <a:t>practice</a:t>
                      </a:r>
                      <a:r>
                        <a:rPr lang="sv-SE" sz="1200" noProof="0" dirty="0" smtClean="0">
                          <a:latin typeface="Arial" panose="020B0604020202020204" pitchFamily="34" charset="0"/>
                          <a:cs typeface="Arial" panose="020B0604020202020204" pitchFamily="34" charset="0"/>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noProof="0" dirty="0" smtClean="0">
                          <a:latin typeface="Arial" panose="020B0604020202020204" pitchFamily="34" charset="0"/>
                          <a:cs typeface="Arial" panose="020B0604020202020204" pitchFamily="34" charset="0"/>
                        </a:rPr>
                        <a:t>Driva frågan om vad det innebär att gå “</a:t>
                      </a:r>
                      <a:r>
                        <a:rPr lang="sv-SE" sz="1200" noProof="0" dirty="0" err="1" smtClean="0">
                          <a:latin typeface="Arial" panose="020B0604020202020204" pitchFamily="34" charset="0"/>
                          <a:cs typeface="Arial" panose="020B0604020202020204" pitchFamily="34" charset="0"/>
                        </a:rPr>
                        <a:t>out</a:t>
                      </a:r>
                      <a:r>
                        <a:rPr lang="sv-SE" sz="1200" noProof="0" dirty="0" smtClean="0">
                          <a:latin typeface="Arial" panose="020B0604020202020204" pitchFamily="34" charset="0"/>
                          <a:cs typeface="Arial" panose="020B0604020202020204" pitchFamily="34" charset="0"/>
                        </a:rPr>
                        <a:t> </a:t>
                      </a:r>
                      <a:r>
                        <a:rPr lang="sv-SE" sz="1200" noProof="0" dirty="0" err="1" smtClean="0">
                          <a:latin typeface="Arial" panose="020B0604020202020204" pitchFamily="34" charset="0"/>
                          <a:cs typeface="Arial" panose="020B0604020202020204" pitchFamily="34" charset="0"/>
                        </a:rPr>
                        <a:t>of</a:t>
                      </a:r>
                      <a:r>
                        <a:rPr lang="sv-SE" sz="1200" noProof="0" dirty="0" smtClean="0">
                          <a:latin typeface="Arial" panose="020B0604020202020204" pitchFamily="34" charset="0"/>
                          <a:cs typeface="Arial" panose="020B0604020202020204" pitchFamily="34" charset="0"/>
                        </a:rPr>
                        <a:t> support”</a:t>
                      </a:r>
                    </a:p>
                  </a:txBody>
                  <a:tcPr marL="68580" marR="68580" marT="34290" marB="34290"/>
                </a:tc>
                <a:extLst>
                  <a:ext uri="{0D108BD9-81ED-4DB2-BD59-A6C34878D82A}">
                    <a16:rowId xmlns:a16="http://schemas.microsoft.com/office/drawing/2014/main" xmlns="" val="1142655074"/>
                  </a:ext>
                </a:extLst>
              </a:tr>
              <a:tr h="278130">
                <a:tc>
                  <a:txBody>
                    <a:bodyPr/>
                    <a:lstStyle/>
                    <a:p>
                      <a:r>
                        <a:rPr lang="sv-SE" sz="1200" b="1" dirty="0">
                          <a:latin typeface="Arial" panose="020B0604020202020204" pitchFamily="34" charset="0"/>
                          <a:cs typeface="Arial" panose="020B0604020202020204" pitchFamily="34" charset="0"/>
                        </a:rPr>
                        <a:t>VARFÖR - Nytta</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pPr marL="0" lvl="0" indent="0">
                        <a:buFont typeface="Arial" panose="020B0604020202020204" pitchFamily="34" charset="0"/>
                        <a:buNone/>
                      </a:pPr>
                      <a:r>
                        <a:rPr lang="sv-SE" sz="1200" noProof="0" dirty="0" smtClean="0">
                          <a:latin typeface="Arial" panose="020B0604020202020204" pitchFamily="34" charset="0"/>
                          <a:cs typeface="Arial" panose="020B0604020202020204" pitchFamily="34" charset="0"/>
                        </a:rPr>
                        <a:t>Kostnadsoptimering</a:t>
                      </a:r>
                      <a:endParaRPr lang="sv-SE" sz="1200" noProof="0" dirty="0" smtClean="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xmlns="" val="3756654642"/>
                  </a:ext>
                </a:extLst>
              </a:tr>
              <a:tr h="278130">
                <a:tc>
                  <a:txBody>
                    <a:bodyPr/>
                    <a:lstStyle/>
                    <a:p>
                      <a:r>
                        <a:rPr lang="sv-SE" sz="1200" b="1" dirty="0">
                          <a:latin typeface="Arial" panose="020B0604020202020204" pitchFamily="34" charset="0"/>
                          <a:cs typeface="Arial" panose="020B0604020202020204" pitchFamily="34" charset="0"/>
                        </a:rPr>
                        <a:t>HUR - Uppskattad tidsåtgång och metod</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i="1" dirty="0" smtClean="0">
                          <a:latin typeface="Arial" panose="020B0604020202020204" pitchFamily="34" charset="0"/>
                          <a:cs typeface="Arial" panose="020B0604020202020204" pitchFamily="34" charset="0"/>
                        </a:rPr>
                        <a:t>Starta med eget arbete för att utröna var man står</a:t>
                      </a:r>
                      <a:br>
                        <a:rPr lang="sv-SE" sz="1200" i="1" dirty="0" smtClean="0">
                          <a:latin typeface="Arial" panose="020B0604020202020204" pitchFamily="34" charset="0"/>
                          <a:cs typeface="Arial" panose="020B0604020202020204" pitchFamily="34" charset="0"/>
                        </a:rPr>
                      </a:br>
                      <a:r>
                        <a:rPr lang="sv-SE" sz="1200" i="1" dirty="0" smtClean="0">
                          <a:latin typeface="Arial" panose="020B0604020202020204" pitchFamily="34" charset="0"/>
                          <a:cs typeface="Arial" panose="020B0604020202020204" pitchFamily="34" charset="0"/>
                        </a:rPr>
                        <a:t>Vidare arbete via </a:t>
                      </a:r>
                      <a:r>
                        <a:rPr lang="sv-SE" sz="1200" i="1" dirty="0" err="1" smtClean="0">
                          <a:latin typeface="Arial" panose="020B0604020202020204" pitchFamily="34" charset="0"/>
                          <a:cs typeface="Arial" panose="020B0604020202020204" pitchFamily="34" charset="0"/>
                        </a:rPr>
                        <a:t>Skype</a:t>
                      </a:r>
                      <a:r>
                        <a:rPr lang="sv-SE" sz="1200" i="1" dirty="0" smtClean="0">
                          <a:latin typeface="Arial" panose="020B0604020202020204" pitchFamily="34" charset="0"/>
                          <a:cs typeface="Arial" panose="020B0604020202020204" pitchFamily="34" charset="0"/>
                        </a:rPr>
                        <a:t> + Fysiska</a:t>
                      </a:r>
                      <a:r>
                        <a:rPr lang="sv-SE" sz="1200" i="1" baseline="0" dirty="0" smtClean="0">
                          <a:latin typeface="Arial" panose="020B0604020202020204" pitchFamily="34" charset="0"/>
                          <a:cs typeface="Arial" panose="020B0604020202020204" pitchFamily="34" charset="0"/>
                        </a:rPr>
                        <a:t> workshops</a:t>
                      </a:r>
                      <a:br>
                        <a:rPr lang="sv-SE" sz="1200" i="1" baseline="0" dirty="0" smtClean="0">
                          <a:latin typeface="Arial" panose="020B0604020202020204" pitchFamily="34" charset="0"/>
                          <a:cs typeface="Arial" panose="020B0604020202020204" pitchFamily="34" charset="0"/>
                        </a:rPr>
                      </a:br>
                      <a:r>
                        <a:rPr lang="sv-SE" sz="1200" i="1" baseline="0" dirty="0" smtClean="0">
                          <a:latin typeface="Arial" panose="020B0604020202020204" pitchFamily="34" charset="0"/>
                          <a:cs typeface="Arial" panose="020B0604020202020204" pitchFamily="34" charset="0"/>
                        </a:rPr>
                        <a:t>Avstämning i hela teamet Augusti/september, Anders bjuder in</a:t>
                      </a:r>
                    </a:p>
                  </a:txBody>
                  <a:tcPr marL="68580" marR="68580" marT="34290" marB="34290"/>
                </a:tc>
                <a:extLst>
                  <a:ext uri="{0D108BD9-81ED-4DB2-BD59-A6C34878D82A}">
                    <a16:rowId xmlns:a16="http://schemas.microsoft.com/office/drawing/2014/main" xmlns="" val="2730739971"/>
                  </a:ext>
                </a:extLst>
              </a:tr>
              <a:tr h="278130">
                <a:tc>
                  <a:txBody>
                    <a:bodyPr/>
                    <a:lstStyle/>
                    <a:p>
                      <a:r>
                        <a:rPr lang="sv-SE" sz="1200" b="1" dirty="0">
                          <a:latin typeface="Arial" panose="020B0604020202020204" pitchFamily="34" charset="0"/>
                          <a:cs typeface="Arial" panose="020B0604020202020204" pitchFamily="34" charset="0"/>
                        </a:rPr>
                        <a:t>NÄR - Start</a:t>
                      </a:r>
                      <a:r>
                        <a:rPr lang="sv-SE" sz="1200" b="1" baseline="0" dirty="0">
                          <a:latin typeface="Arial" panose="020B0604020202020204" pitchFamily="34" charset="0"/>
                          <a:cs typeface="Arial" panose="020B0604020202020204" pitchFamily="34" charset="0"/>
                        </a:rPr>
                        <a:t>- och sluttidpunkt</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r>
                        <a:rPr lang="sv-SE" sz="1200" i="1" baseline="0" dirty="0" smtClean="0">
                          <a:latin typeface="Arial" panose="020B0604020202020204" pitchFamily="34" charset="0"/>
                          <a:cs typeface="Arial" panose="020B0604020202020204" pitchFamily="34" charset="0"/>
                        </a:rPr>
                        <a:t>Q2-Q4</a:t>
                      </a:r>
                      <a:endParaRPr lang="sv-SE" sz="1200" i="1" baseline="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xmlns="" val="4063031845"/>
                  </a:ext>
                </a:extLst>
              </a:tr>
              <a:tr h="388620">
                <a:tc>
                  <a:txBody>
                    <a:bodyPr/>
                    <a:lstStyle/>
                    <a:p>
                      <a:r>
                        <a:rPr lang="sv-SE" sz="1200" b="1" dirty="0">
                          <a:latin typeface="Arial" panose="020B0604020202020204" pitchFamily="34" charset="0"/>
                          <a:cs typeface="Arial" panose="020B0604020202020204" pitchFamily="34" charset="0"/>
                        </a:rPr>
                        <a:t>Acceptanskriterium</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r>
                        <a:rPr lang="sv-SE" sz="1200" i="1" dirty="0" smtClean="0">
                          <a:latin typeface="Arial" panose="020B0604020202020204" pitchFamily="34" charset="0"/>
                          <a:cs typeface="Arial" panose="020B0604020202020204" pitchFamily="34" charset="0"/>
                        </a:rPr>
                        <a:t>Presentationsmaterial</a:t>
                      </a:r>
                      <a:r>
                        <a:rPr lang="sv-SE" sz="1200" i="1" baseline="0" dirty="0" smtClean="0">
                          <a:latin typeface="Arial" panose="020B0604020202020204" pitchFamily="34" charset="0"/>
                          <a:cs typeface="Arial" panose="020B0604020202020204" pitchFamily="34" charset="0"/>
                        </a:rPr>
                        <a:t> som kan presenteras för leverantörer</a:t>
                      </a:r>
                      <a:endParaRPr lang="sv-SE" sz="1200" i="1" baseline="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xmlns="" val="1762820755"/>
                  </a:ext>
                </a:extLst>
              </a:tr>
              <a:tr h="278130">
                <a:tc>
                  <a:txBody>
                    <a:bodyPr/>
                    <a:lstStyle/>
                    <a:p>
                      <a:r>
                        <a:rPr lang="sv-SE" sz="1200" b="1" dirty="0">
                          <a:latin typeface="Arial" panose="020B0604020202020204" pitchFamily="34" charset="0"/>
                          <a:cs typeface="Arial" panose="020B0604020202020204" pitchFamily="34" charset="0"/>
                        </a:rPr>
                        <a:t>Övrigt</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endParaRPr lang="sv-SE" sz="1200" i="1"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xmlns="" val="661497917"/>
                  </a:ext>
                </a:extLst>
              </a:tr>
            </a:tbl>
          </a:graphicData>
        </a:graphic>
      </p:graphicFrame>
      <p:sp>
        <p:nvSpPr>
          <p:cNvPr id="3" name="Date Placeholder 2"/>
          <p:cNvSpPr>
            <a:spLocks noGrp="1"/>
          </p:cNvSpPr>
          <p:nvPr>
            <p:ph type="dt" sz="half" idx="10"/>
          </p:nvPr>
        </p:nvSpPr>
        <p:spPr/>
        <p:txBody>
          <a:bodyPr/>
          <a:lstStyle/>
          <a:p>
            <a:r>
              <a:rPr lang="en-US" smtClean="0"/>
              <a:t>2018-11-27</a:t>
            </a:r>
            <a:endParaRPr lang="sv-SE" dirty="0"/>
          </a:p>
        </p:txBody>
      </p:sp>
    </p:spTree>
    <p:extLst>
      <p:ext uri="{BB962C8B-B14F-4D97-AF65-F5344CB8AC3E}">
        <p14:creationId xmlns:p14="http://schemas.microsoft.com/office/powerpoint/2010/main" val="18380114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sz="3200" dirty="0">
                <a:latin typeface="Arial" panose="020B0604020202020204" pitchFamily="34" charset="0"/>
                <a:cs typeface="Arial" panose="020B0604020202020204" pitchFamily="34" charset="0"/>
              </a:rPr>
              <a:t>Resultatrapport</a:t>
            </a:r>
            <a:endParaRPr lang="en-US" sz="3200" dirty="0">
              <a:latin typeface="Arial" panose="020B0604020202020204" pitchFamily="34" charset="0"/>
              <a:cs typeface="Arial" panose="020B0604020202020204"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21631326"/>
              </p:ext>
            </p:extLst>
          </p:nvPr>
        </p:nvGraphicFramePr>
        <p:xfrm>
          <a:off x="628650" y="2226469"/>
          <a:ext cx="7886700" cy="3939540"/>
        </p:xfrm>
        <a:graphic>
          <a:graphicData uri="http://schemas.openxmlformats.org/drawingml/2006/table">
            <a:tbl>
              <a:tblPr firstRow="1" bandRow="1">
                <a:tableStyleId>{5C22544A-7EE6-4342-B048-85BDC9FD1C3A}</a:tableStyleId>
              </a:tblPr>
              <a:tblGrid>
                <a:gridCol w="1971675">
                  <a:extLst>
                    <a:ext uri="{9D8B030D-6E8A-4147-A177-3AD203B41FA5}">
                      <a16:colId xmlns:a16="http://schemas.microsoft.com/office/drawing/2014/main" xmlns="" val="3163614478"/>
                    </a:ext>
                  </a:extLst>
                </a:gridCol>
                <a:gridCol w="1971675">
                  <a:extLst>
                    <a:ext uri="{9D8B030D-6E8A-4147-A177-3AD203B41FA5}">
                      <a16:colId xmlns:a16="http://schemas.microsoft.com/office/drawing/2014/main" xmlns="" val="2943888273"/>
                    </a:ext>
                  </a:extLst>
                </a:gridCol>
                <a:gridCol w="1488989">
                  <a:extLst>
                    <a:ext uri="{9D8B030D-6E8A-4147-A177-3AD203B41FA5}">
                      <a16:colId xmlns:a16="http://schemas.microsoft.com/office/drawing/2014/main" xmlns="" val="1898911520"/>
                    </a:ext>
                  </a:extLst>
                </a:gridCol>
                <a:gridCol w="2454361">
                  <a:extLst>
                    <a:ext uri="{9D8B030D-6E8A-4147-A177-3AD203B41FA5}">
                      <a16:colId xmlns:a16="http://schemas.microsoft.com/office/drawing/2014/main" xmlns="" val="1593699053"/>
                    </a:ext>
                  </a:extLst>
                </a:gridCol>
              </a:tblGrid>
              <a:tr h="480060">
                <a:tc>
                  <a:txBody>
                    <a:bodyPr/>
                    <a:lstStyle/>
                    <a:p>
                      <a:pPr algn="ctr"/>
                      <a:r>
                        <a:rPr lang="sv-SE" sz="1200" noProof="0" dirty="0">
                          <a:latin typeface="Arial" panose="020B0604020202020204" pitchFamily="34" charset="0"/>
                          <a:cs typeface="Arial" panose="020B0604020202020204" pitchFamily="34" charset="0"/>
                        </a:rPr>
                        <a:t>Arbetspaket</a:t>
                      </a:r>
                    </a:p>
                  </a:txBody>
                  <a:tcPr marL="68580" marR="68580" marT="34290" marB="34290" anchor="ctr"/>
                </a:tc>
                <a:tc>
                  <a:txBody>
                    <a:bodyPr/>
                    <a:lstStyle/>
                    <a:p>
                      <a:pPr algn="ctr"/>
                      <a:r>
                        <a:rPr lang="sv-SE" sz="1200" noProof="0" dirty="0">
                          <a:latin typeface="Arial" panose="020B0604020202020204" pitchFamily="34" charset="0"/>
                          <a:cs typeface="Arial" panose="020B0604020202020204" pitchFamily="34" charset="0"/>
                        </a:rPr>
                        <a:t>Effektmål  och Acceptanskriterium</a:t>
                      </a:r>
                    </a:p>
                  </a:txBody>
                  <a:tcPr marL="68580" marR="68580" marT="34290" marB="34290" anchor="ctr"/>
                </a:tc>
                <a:tc>
                  <a:txBody>
                    <a:bodyPr/>
                    <a:lstStyle/>
                    <a:p>
                      <a:pPr algn="ctr"/>
                      <a:r>
                        <a:rPr lang="sv-SE" sz="1200" i="0" noProof="0" dirty="0">
                          <a:solidFill>
                            <a:schemeClr val="bg1"/>
                          </a:solidFill>
                          <a:latin typeface="Arial" panose="020B0604020202020204" pitchFamily="34" charset="0"/>
                          <a:cs typeface="Arial" panose="020B0604020202020204" pitchFamily="34" charset="0"/>
                        </a:rPr>
                        <a:t>Överenskommelse</a:t>
                      </a:r>
                    </a:p>
                    <a:p>
                      <a:pPr algn="ctr"/>
                      <a:r>
                        <a:rPr lang="sv-SE" sz="1200" i="0" noProof="0" dirty="0">
                          <a:solidFill>
                            <a:schemeClr val="bg1"/>
                          </a:solidFill>
                          <a:latin typeface="Arial" panose="020B0604020202020204" pitchFamily="34" charset="0"/>
                          <a:cs typeface="Arial" panose="020B0604020202020204" pitchFamily="34" charset="0"/>
                        </a:rPr>
                        <a:t>[OK/EJ</a:t>
                      </a:r>
                      <a:r>
                        <a:rPr lang="sv-SE" sz="1200" i="0" baseline="0" noProof="0" dirty="0">
                          <a:solidFill>
                            <a:schemeClr val="bg1"/>
                          </a:solidFill>
                          <a:latin typeface="Arial" panose="020B0604020202020204" pitchFamily="34" charset="0"/>
                          <a:cs typeface="Arial" panose="020B0604020202020204" pitchFamily="34" charset="0"/>
                        </a:rPr>
                        <a:t> OK</a:t>
                      </a:r>
                      <a:r>
                        <a:rPr lang="sv-SE" sz="1200" i="0" noProof="0" dirty="0">
                          <a:solidFill>
                            <a:schemeClr val="bg1"/>
                          </a:solidFill>
                          <a:latin typeface="Arial" panose="020B0604020202020204" pitchFamily="34" charset="0"/>
                          <a:cs typeface="Arial" panose="020B0604020202020204" pitchFamily="34" charset="0"/>
                        </a:rPr>
                        <a:t>]</a:t>
                      </a:r>
                    </a:p>
                  </a:txBody>
                  <a:tcPr marL="68580" marR="68580" marT="34290" marB="34290" anchor="ctr"/>
                </a:tc>
                <a:tc>
                  <a:txBody>
                    <a:bodyPr/>
                    <a:lstStyle/>
                    <a:p>
                      <a:pPr algn="ctr"/>
                      <a:r>
                        <a:rPr lang="sv-SE" sz="1200" noProof="0" dirty="0">
                          <a:latin typeface="Arial" panose="020B0604020202020204" pitchFamily="34" charset="0"/>
                          <a:cs typeface="Arial" panose="020B0604020202020204" pitchFamily="34" charset="0"/>
                        </a:rPr>
                        <a:t>Kommentarer</a:t>
                      </a:r>
                    </a:p>
                  </a:txBody>
                  <a:tcPr marL="68580" marR="68580" marT="34290" marB="34290" anchor="ctr"/>
                </a:tc>
                <a:extLst>
                  <a:ext uri="{0D108BD9-81ED-4DB2-BD59-A6C34878D82A}">
                    <a16:rowId xmlns:a16="http://schemas.microsoft.com/office/drawing/2014/main" xmlns="" val="642650730"/>
                  </a:ext>
                </a:extLst>
              </a:tr>
              <a:tr h="278130">
                <a:tc>
                  <a:txBody>
                    <a:bodyPr/>
                    <a:lstStyle/>
                    <a:p>
                      <a:r>
                        <a:rPr lang="sv-SE" sz="1200" dirty="0" err="1" smtClean="0">
                          <a:latin typeface="Arial" panose="020B0604020202020204" pitchFamily="34" charset="0"/>
                          <a:cs typeface="Arial" panose="020B0604020202020204" pitchFamily="34" charset="0"/>
                        </a:rPr>
                        <a:t>Upgrade</a:t>
                      </a:r>
                      <a:r>
                        <a:rPr lang="sv-SE" sz="1200" dirty="0" smtClean="0">
                          <a:latin typeface="Arial" panose="020B0604020202020204" pitchFamily="34" charset="0"/>
                          <a:cs typeface="Arial" panose="020B0604020202020204" pitchFamily="34" charset="0"/>
                        </a:rPr>
                        <a:t> </a:t>
                      </a:r>
                      <a:r>
                        <a:rPr lang="sv-SE" sz="1200" dirty="0" err="1" smtClean="0">
                          <a:latin typeface="Arial" panose="020B0604020202020204" pitchFamily="34" charset="0"/>
                          <a:cs typeface="Arial" panose="020B0604020202020204" pitchFamily="34" charset="0"/>
                        </a:rPr>
                        <a:t>Strategies</a:t>
                      </a:r>
                      <a:r>
                        <a:rPr lang="sv-SE" sz="1200" dirty="0" smtClean="0">
                          <a:latin typeface="Arial" panose="020B0604020202020204" pitchFamily="34" charset="0"/>
                          <a:cs typeface="Arial" panose="020B0604020202020204" pitchFamily="34" charset="0"/>
                        </a:rPr>
                        <a:t> &amp; </a:t>
                      </a:r>
                      <a:r>
                        <a:rPr lang="sv-SE" sz="1200" dirty="0" err="1" smtClean="0">
                          <a:latin typeface="Arial" panose="020B0604020202020204" pitchFamily="34" charset="0"/>
                          <a:cs typeface="Arial" panose="020B0604020202020204" pitchFamily="34" charset="0"/>
                        </a:rPr>
                        <a:t>Simplification</a:t>
                      </a:r>
                      <a:endParaRPr lang="sv-SE" sz="1200" i="1" noProof="0" dirty="0">
                        <a:latin typeface="Arial" panose="020B0604020202020204" pitchFamily="34" charset="0"/>
                        <a:cs typeface="Arial" panose="020B0604020202020204" pitchFamily="34" charset="0"/>
                      </a:endParaRP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noProof="0" dirty="0">
                          <a:latin typeface="Arial" panose="020B0604020202020204" pitchFamily="34" charset="0"/>
                          <a:cs typeface="Arial" panose="020B0604020202020204" pitchFamily="34" charset="0"/>
                        </a:rPr>
                        <a:t>&lt;Genom arbetet har följande effekter och/eller acceptanskriterier</a:t>
                      </a:r>
                    </a:p>
                    <a:p>
                      <a:r>
                        <a:rPr lang="sv-SE" sz="1200" noProof="0" dirty="0">
                          <a:latin typeface="Arial" panose="020B0604020202020204" pitchFamily="34" charset="0"/>
                          <a:cs typeface="Arial" panose="020B0604020202020204" pitchFamily="34" charset="0"/>
                        </a:rPr>
                        <a:t> uppnåtts&gt;</a:t>
                      </a:r>
                    </a:p>
                  </a:txBody>
                  <a:tcPr marL="68580" marR="68580" marT="34290" marB="34290"/>
                </a:tc>
                <a:tc>
                  <a:txBody>
                    <a:bodyPr/>
                    <a:lstStyle/>
                    <a:p>
                      <a:pPr algn="ctr"/>
                      <a:endParaRPr lang="sv-SE" sz="1200" noProof="0" dirty="0">
                        <a:latin typeface="Arial" panose="020B0604020202020204" pitchFamily="34" charset="0"/>
                        <a:cs typeface="Arial" panose="020B0604020202020204" pitchFamily="34" charset="0"/>
                      </a:endParaRPr>
                    </a:p>
                  </a:txBody>
                  <a:tcPr marL="68580" marR="68580" marT="34290" marB="34290" anchor="ctr"/>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xmlns="" val="144739457"/>
                  </a:ext>
                </a:extLst>
              </a:tr>
              <a:tr h="2781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tc>
                  <a:txBody>
                    <a:bodyPr/>
                    <a:lstStyle/>
                    <a:p>
                      <a:r>
                        <a:rPr lang="sv-SE" sz="1200" noProof="0" dirty="0">
                          <a:latin typeface="Arial" panose="020B0604020202020204" pitchFamily="34" charset="0"/>
                          <a:cs typeface="Arial" panose="020B0604020202020204" pitchFamily="34" charset="0"/>
                        </a:rPr>
                        <a:t>&lt;1:a kriterium&gt;</a:t>
                      </a:r>
                    </a:p>
                  </a:txBody>
                  <a:tcPr marL="68580" marR="68580" marT="34290" marB="34290"/>
                </a:tc>
                <a:tc>
                  <a:txBody>
                    <a:bodyPr/>
                    <a:lstStyle/>
                    <a:p>
                      <a:pPr marL="0" algn="ctr"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nchor="ctr"/>
                </a:tc>
                <a:tc>
                  <a:txBody>
                    <a:bodyPr/>
                    <a:lstStyle/>
                    <a:p>
                      <a:pPr marL="0" algn="l"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extLst>
                  <a:ext uri="{0D108BD9-81ED-4DB2-BD59-A6C34878D82A}">
                    <a16:rowId xmlns:a16="http://schemas.microsoft.com/office/drawing/2014/main" xmlns="" val="2857784219"/>
                  </a:ext>
                </a:extLst>
              </a:tr>
              <a:tr h="2781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tc>
                  <a:txBody>
                    <a:bodyPr/>
                    <a:lstStyle/>
                    <a:p>
                      <a:r>
                        <a:rPr lang="sv-SE" sz="1200" noProof="0" dirty="0">
                          <a:latin typeface="Arial" panose="020B0604020202020204" pitchFamily="34" charset="0"/>
                          <a:cs typeface="Arial" panose="020B0604020202020204" pitchFamily="34" charset="0"/>
                        </a:rPr>
                        <a:t>&lt;2:a kriterium&gt;</a:t>
                      </a:r>
                    </a:p>
                  </a:txBody>
                  <a:tcPr marL="68580" marR="68580" marT="34290" marB="34290"/>
                </a:tc>
                <a:tc>
                  <a:txBody>
                    <a:bodyPr/>
                    <a:lstStyle/>
                    <a:p>
                      <a:pPr marL="0" algn="ctr"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nchor="ctr"/>
                </a:tc>
                <a:tc>
                  <a:txBody>
                    <a:bodyPr/>
                    <a:lstStyle/>
                    <a:p>
                      <a:pPr marL="0" algn="l"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extLst>
                  <a:ext uri="{0D108BD9-81ED-4DB2-BD59-A6C34878D82A}">
                    <a16:rowId xmlns:a16="http://schemas.microsoft.com/office/drawing/2014/main" xmlns="" val="671155574"/>
                  </a:ext>
                </a:extLst>
              </a:tr>
              <a:tr h="3886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i="1" noProof="0" dirty="0" err="1" smtClean="0">
                          <a:latin typeface="Arial" panose="020B0604020202020204" pitchFamily="34" charset="0"/>
                          <a:cs typeface="Arial" panose="020B0604020202020204" pitchFamily="34" charset="0"/>
                        </a:rPr>
                        <a:t>Vendor</a:t>
                      </a:r>
                      <a:r>
                        <a:rPr lang="sv-SE" sz="1200" i="1" noProof="0" dirty="0" smtClean="0">
                          <a:latin typeface="Arial" panose="020B0604020202020204" pitchFamily="34" charset="0"/>
                          <a:cs typeface="Arial" panose="020B0604020202020204" pitchFamily="34" charset="0"/>
                        </a:rPr>
                        <a:t> Support</a:t>
                      </a:r>
                      <a:endParaRPr lang="sv-SE" sz="1200" i="1" noProof="0" dirty="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tc>
                  <a:txBody>
                    <a:bodyPr/>
                    <a:lstStyle/>
                    <a:p>
                      <a:r>
                        <a:rPr lang="sv-SE" sz="1200" noProof="0" dirty="0">
                          <a:latin typeface="Arial" panose="020B0604020202020204" pitchFamily="34" charset="0"/>
                          <a:cs typeface="Arial" panose="020B0604020202020204" pitchFamily="34" charset="0"/>
                        </a:rPr>
                        <a:t>&lt;1:a kriterium&gt;</a:t>
                      </a:r>
                    </a:p>
                  </a:txBody>
                  <a:tcPr marL="68580" marR="68580" marT="34290" marB="34290"/>
                </a:tc>
                <a:tc>
                  <a:txBody>
                    <a:bodyPr/>
                    <a:lstStyle/>
                    <a:p>
                      <a:pPr marL="0" algn="ctr"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nchor="ctr"/>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xmlns="" val="3409885912"/>
                  </a:ext>
                </a:extLst>
              </a:tr>
              <a:tr h="2781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pPr marL="0" algn="ctr"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nchor="ctr"/>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xmlns="" val="964976515"/>
                  </a:ext>
                </a:extLst>
              </a:tr>
              <a:tr h="2781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pPr marL="0" algn="ctr"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nchor="ctr"/>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xmlns="" val="2924698529"/>
                  </a:ext>
                </a:extLst>
              </a:tr>
              <a:tr h="2781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pPr marL="0" algn="ctr"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nchor="ctr"/>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xmlns="" val="3445979992"/>
                  </a:ext>
                </a:extLst>
              </a:tr>
              <a:tr h="2781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pPr marL="0" algn="ctr"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nchor="ctr"/>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xmlns="" val="1794672248"/>
                  </a:ext>
                </a:extLst>
              </a:tr>
              <a:tr h="2781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pPr marL="0" algn="ctr"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nchor="ctr"/>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xmlns="" val="275432944"/>
                  </a:ext>
                </a:extLst>
              </a:tr>
              <a:tr h="2781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pPr marL="0" algn="ctr"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nchor="ctr"/>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xmlns="" val="389063887"/>
                  </a:ext>
                </a:extLst>
              </a:tr>
            </a:tbl>
          </a:graphicData>
        </a:graphic>
      </p:graphicFrame>
      <p:sp>
        <p:nvSpPr>
          <p:cNvPr id="3" name="Date Placeholder 2"/>
          <p:cNvSpPr>
            <a:spLocks noGrp="1"/>
          </p:cNvSpPr>
          <p:nvPr>
            <p:ph type="dt" sz="half" idx="10"/>
          </p:nvPr>
        </p:nvSpPr>
        <p:spPr/>
        <p:txBody>
          <a:bodyPr/>
          <a:lstStyle/>
          <a:p>
            <a:r>
              <a:rPr lang="en-US" smtClean="0"/>
              <a:t>2018-11-27</a:t>
            </a:r>
            <a:endParaRPr lang="sv-SE" dirty="0"/>
          </a:p>
        </p:txBody>
      </p:sp>
    </p:spTree>
    <p:extLst>
      <p:ext uri="{BB962C8B-B14F-4D97-AF65-F5344CB8AC3E}">
        <p14:creationId xmlns:p14="http://schemas.microsoft.com/office/powerpoint/2010/main" val="29447233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Arial" panose="020B0604020202020204" pitchFamily="34" charset="0"/>
                <a:cs typeface="Arial" panose="020B0604020202020204" pitchFamily="34" charset="0"/>
              </a:rPr>
              <a:t>Guideline</a:t>
            </a:r>
            <a:r>
              <a:rPr lang="sv-SE" sz="3200" dirty="0">
                <a:latin typeface="Arial" panose="020B0604020202020204" pitchFamily="34" charset="0"/>
                <a:cs typeface="Arial" panose="020B0604020202020204" pitchFamily="34" charset="0"/>
              </a:rPr>
              <a:t/>
            </a:r>
            <a:br>
              <a:rPr lang="sv-SE" sz="3200" dirty="0">
                <a:latin typeface="Arial" panose="020B0604020202020204" pitchFamily="34" charset="0"/>
                <a:cs typeface="Arial" panose="020B0604020202020204" pitchFamily="34" charset="0"/>
              </a:rPr>
            </a:br>
            <a:r>
              <a:rPr lang="sv-SE" sz="1800" dirty="0">
                <a:latin typeface="Arial" panose="020B0604020202020204" pitchFamily="34" charset="0"/>
                <a:cs typeface="Arial" panose="020B0604020202020204" pitchFamily="34" charset="0"/>
              </a:rPr>
              <a:t>Arbete inom ”Odette Subgrupper”</a:t>
            </a:r>
            <a:endParaRPr lang="en-US" sz="18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83568" y="1483554"/>
            <a:ext cx="8003232" cy="5184576"/>
          </a:xfrm>
        </p:spPr>
        <p:txBody>
          <a:bodyPr>
            <a:noAutofit/>
          </a:bodyPr>
          <a:lstStyle/>
          <a:p>
            <a:pPr marL="0" indent="0">
              <a:spcBef>
                <a:spcPts val="900"/>
              </a:spcBef>
              <a:buNone/>
            </a:pPr>
            <a:r>
              <a:rPr lang="sv-SE" sz="1400" dirty="0">
                <a:latin typeface="Arial" panose="020B0604020202020204" pitchFamily="34" charset="0"/>
                <a:cs typeface="Arial" panose="020B0604020202020204" pitchFamily="34" charset="0"/>
              </a:rPr>
              <a:t>Syftet med varför Odette PLM startades var att våra företag såg en poäng i att träffas för att kunna diskutera och driva standarder eller formulera gemen­samma kravställningar mot våra systemleverantörer (Siemens, PTC, Dassault m fl.) För att kunna göra detta så måste ju varje deltagare till någon nivå tala om ”varför” och hur man tänker och gör inom sitt företag. Det är inget konstigt. </a:t>
            </a:r>
          </a:p>
          <a:p>
            <a:pPr marL="0" indent="0">
              <a:spcBef>
                <a:spcPts val="900"/>
              </a:spcBef>
              <a:buNone/>
            </a:pPr>
            <a:r>
              <a:rPr lang="sv-SE" sz="1400" dirty="0">
                <a:latin typeface="Arial" panose="020B0604020202020204" pitchFamily="34" charset="0"/>
                <a:cs typeface="Arial" panose="020B0604020202020204" pitchFamily="34" charset="0"/>
              </a:rPr>
              <a:t>Vi kan betrakta Odette PLM som en mindre kopia av GAAG, där fördelen med vår gruppering är att vi just är mindre och har samma bakgrund, kultur och språk. Det gör att vi lättare kan träffas och ha öppna diskussioner, förutsatt att ämnena är rätt valda.</a:t>
            </a:r>
          </a:p>
          <a:p>
            <a:pPr marL="0" indent="0">
              <a:spcBef>
                <a:spcPts val="900"/>
              </a:spcBef>
              <a:buNone/>
            </a:pPr>
            <a:r>
              <a:rPr lang="sv-SE" sz="1400" dirty="0">
                <a:latin typeface="Arial" panose="020B0604020202020204" pitchFamily="34" charset="0"/>
                <a:cs typeface="Arial" panose="020B0604020202020204" pitchFamily="34" charset="0"/>
              </a:rPr>
              <a:t>Ämnena som tas upp, speciellt inom subgrupperna, bör därför ha ett klarare syfte/mål mot standardisering eller gemensam kravställning mot våra vendors. Givetvis ska det även i fortsättningen vara möjligt att ta upp och utbyta erfaren­heter i konkurrensneutrala ämnen som t ex systemuppgraderingar, CAD kvalitét eller MBD, men glöm inte huvudsyftet. Därför är det viktigt att syftet med varje punkt/ämne framgår i agendan inför mötena och att man håller sig till detta. Lika viktigt är det att det finns en långsiktig symmetri i givande och tagande av information och kunskap.</a:t>
            </a:r>
          </a:p>
          <a:p>
            <a:pPr marL="0" indent="0">
              <a:spcBef>
                <a:spcPts val="900"/>
              </a:spcBef>
              <a:buNone/>
            </a:pPr>
            <a:r>
              <a:rPr lang="sv-SE" sz="1400" dirty="0">
                <a:latin typeface="Arial" panose="020B0604020202020204" pitchFamily="34" charset="0"/>
                <a:cs typeface="Arial" panose="020B0604020202020204" pitchFamily="34" charset="0"/>
              </a:rPr>
              <a:t>Det finns en allmän ”Code of Conduct” för alla företag som är med i Odette. Den är givetvis även giltig för vår gruppering och bifogas därför.</a:t>
            </a:r>
          </a:p>
          <a:p>
            <a:pPr marL="0" indent="0">
              <a:spcBef>
                <a:spcPts val="900"/>
              </a:spcBef>
              <a:buNone/>
            </a:pPr>
            <a:r>
              <a:rPr lang="sv-SE" sz="1400" dirty="0">
                <a:latin typeface="Arial" panose="020B0604020202020204" pitchFamily="34" charset="0"/>
                <a:cs typeface="Arial" panose="020B0604020202020204" pitchFamily="34" charset="0"/>
              </a:rPr>
              <a:t>Om du har några frågor, kontakta i första hand Irene Gustavsson Volvo Cars, Per Brändström AB Volvo, Magnus Lidström Scania eller Ingrid Lundberg Odette Sweden.</a:t>
            </a:r>
          </a:p>
        </p:txBody>
      </p:sp>
      <p:sp>
        <p:nvSpPr>
          <p:cNvPr id="4" name="Date Placeholder 3"/>
          <p:cNvSpPr>
            <a:spLocks noGrp="1"/>
          </p:cNvSpPr>
          <p:nvPr>
            <p:ph type="dt" sz="half" idx="10"/>
          </p:nvPr>
        </p:nvSpPr>
        <p:spPr/>
        <p:txBody>
          <a:bodyPr/>
          <a:lstStyle/>
          <a:p>
            <a:r>
              <a:rPr lang="en-US" smtClean="0"/>
              <a:t>2018-11-27</a:t>
            </a:r>
            <a:endParaRPr lang="sv-SE" dirty="0"/>
          </a:p>
        </p:txBody>
      </p:sp>
    </p:spTree>
    <p:extLst>
      <p:ext uri="{BB962C8B-B14F-4D97-AF65-F5344CB8AC3E}">
        <p14:creationId xmlns:p14="http://schemas.microsoft.com/office/powerpoint/2010/main" val="2733822014"/>
      </p:ext>
    </p:extLst>
  </p:cSld>
  <p:clrMapOvr>
    <a:masterClrMapping/>
  </p:clrMapOvr>
  <p:timing>
    <p:tnLst>
      <p:par>
        <p:cTn id="1" dur="indefinite" restart="never" nodeType="tmRoot"/>
      </p:par>
    </p:tnLst>
  </p:timing>
</p:sld>
</file>

<file path=ppt/theme/theme1.xml><?xml version="1.0" encoding="utf-8"?>
<a:theme xmlns:a="http://schemas.openxmlformats.org/drawingml/2006/main" name="Pres DHL 2013-09-2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npassad formgiv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Anpassad formgiv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 DHL 2013-09-24</Template>
  <TotalTime>10944</TotalTime>
  <Words>731</Words>
  <Application>Microsoft Office PowerPoint</Application>
  <PresentationFormat>On-screen Show (4:3)</PresentationFormat>
  <Paragraphs>150</Paragraphs>
  <Slides>9</Slides>
  <Notes>0</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9</vt:i4>
      </vt:variant>
    </vt:vector>
  </HeadingPairs>
  <TitlesOfParts>
    <vt:vector size="13" baseType="lpstr">
      <vt:lpstr>Pres DHL 2013-09-24</vt:lpstr>
      <vt:lpstr>Anpassad formgivning</vt:lpstr>
      <vt:lpstr>1_Anpassad formgivning</vt:lpstr>
      <vt:lpstr>Bitmappsbild</vt:lpstr>
      <vt:lpstr>ODETTE PLM Forum</vt:lpstr>
      <vt:lpstr>Förvaltning &amp; system 2019-01-30 Team</vt:lpstr>
      <vt:lpstr>Syfte System o Förvaltning ämnar driva frågor mot våra leverantörer  inom följande områden </vt:lpstr>
      <vt:lpstr>Aktivitetslista</vt:lpstr>
      <vt:lpstr>Aktivitetslista</vt:lpstr>
      <vt:lpstr>Upgrade Strategies &amp; Simplification</vt:lpstr>
      <vt:lpstr>Vendor support</vt:lpstr>
      <vt:lpstr>Resultatrapport</vt:lpstr>
      <vt:lpstr>Guideline Arbete inom ”Odette Subgrupper”</vt:lpstr>
    </vt:vector>
  </TitlesOfParts>
  <Company>Svenskt Naringsliv</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Lindgren, Sten</dc:creator>
  <cp:lastModifiedBy>Nyhage Birger</cp:lastModifiedBy>
  <cp:revision>383</cp:revision>
  <cp:lastPrinted>2015-04-17T06:53:53Z</cp:lastPrinted>
  <dcterms:created xsi:type="dcterms:W3CDTF">2013-09-24T07:07:42Z</dcterms:created>
  <dcterms:modified xsi:type="dcterms:W3CDTF">2019-01-30T15:40:33Z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7f2ec83-e677-438d-afb7-4c7c0dbc872b_Enabled">
    <vt:lpwstr>True</vt:lpwstr>
  </property>
  <property fmtid="{D5CDD505-2E9C-101B-9397-08002B2CF9AE}" pid="3" name="MSIP_Label_a7f2ec83-e677-438d-afb7-4c7c0dbc872b_SiteId">
    <vt:lpwstr>3bc062e4-ac9d-4c17-b4dd-3aad637ff1ac</vt:lpwstr>
  </property>
  <property fmtid="{D5CDD505-2E9C-101B-9397-08002B2CF9AE}" pid="4" name="MSIP_Label_a7f2ec83-e677-438d-afb7-4c7c0dbc872b_Ref">
    <vt:lpwstr>https://api.informationprotection.azure.com/api/3bc062e4-ac9d-4c17-b4dd-3aad637ff1ac</vt:lpwstr>
  </property>
  <property fmtid="{D5CDD505-2E9C-101B-9397-08002B2CF9AE}" pid="5" name="MSIP_Label_a7f2ec83-e677-438d-afb7-4c7c0dbc872b_SetBy">
    <vt:lpwstr>rolf.thomer@scania.com</vt:lpwstr>
  </property>
  <property fmtid="{D5CDD505-2E9C-101B-9397-08002B2CF9AE}" pid="6" name="MSIP_Label_a7f2ec83-e677-438d-afb7-4c7c0dbc872b_SetDate">
    <vt:lpwstr>2018-02-13T10:17:51.3973863+01:00</vt:lpwstr>
  </property>
  <property fmtid="{D5CDD505-2E9C-101B-9397-08002B2CF9AE}" pid="7" name="MSIP_Label_a7f2ec83-e677-438d-afb7-4c7c0dbc872b_Name">
    <vt:lpwstr>Internal</vt:lpwstr>
  </property>
  <property fmtid="{D5CDD505-2E9C-101B-9397-08002B2CF9AE}" pid="8" name="MSIP_Label_a7f2ec83-e677-438d-afb7-4c7c0dbc872b_Application">
    <vt:lpwstr>Microsoft Azure Information Protection</vt:lpwstr>
  </property>
  <property fmtid="{D5CDD505-2E9C-101B-9397-08002B2CF9AE}" pid="9" name="MSIP_Label_a7f2ec83-e677-438d-afb7-4c7c0dbc872b_Extended_MSFT_Method">
    <vt:lpwstr>Automatic</vt:lpwstr>
  </property>
  <property fmtid="{D5CDD505-2E9C-101B-9397-08002B2CF9AE}" pid="10" name="Sensitivity">
    <vt:lpwstr>Internal</vt:lpwstr>
  </property>
</Properties>
</file>